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95" r:id="rId12"/>
    <p:sldId id="293" r:id="rId13"/>
    <p:sldId id="294" r:id="rId14"/>
    <p:sldId id="27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9" r:id="rId36"/>
    <p:sldId id="290" r:id="rId37"/>
    <p:sldId id="291" r:id="rId38"/>
    <p:sldId id="292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61597-F8FA-4EF7-92D3-47EB27324007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FA3EE-2A8F-4016-8AA9-8CBCEEF5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4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к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F400C-A312-4106-B98E-E481A2668C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20476CB-082F-4364-9AFB-501145F3A7E9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B4C4AC5-876B-46BF-9E8C-2D094FCBCF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427518"/>
            <a:ext cx="7772400" cy="56132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Универзитет у Крагујевцу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</a:b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Факултет медицинских наука</a:t>
            </a:r>
            <a:endParaRPr lang="en-US" sz="1600" b="1" dirty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2428868"/>
            <a:ext cx="6553200" cy="1614132"/>
          </a:xfrm>
        </p:spPr>
        <p:txBody>
          <a:bodyPr>
            <a:noAutofit/>
          </a:bodyPr>
          <a:lstStyle/>
          <a:p>
            <a:pPr algn="ctr"/>
            <a:r>
              <a:rPr lang="sr-Cyrl-RS" sz="2700" smtClean="0">
                <a:latin typeface="Cambria" panose="02040503050406030204" pitchFamily="18" charset="0"/>
                <a:ea typeface="Cambria" panose="02040503050406030204" pitchFamily="18" charset="0"/>
              </a:rPr>
              <a:t>Получврсти препарати за дермалну примену- масти, кремови</a:t>
            </a:r>
            <a:endParaRPr lang="en-US" sz="27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712839" y="4983538"/>
            <a:ext cx="8496944" cy="7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endParaRPr lang="fi-FI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fi-FI" sz="2000" dirty="0" smtClean="0">
                <a:latin typeface="Arial" pitchFamily="34" charset="0"/>
                <a:cs typeface="Arial" pitchFamily="34" charset="0"/>
              </a:rPr>
              <a:t>                                         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Доц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.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 др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Јована Брадић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610185" y="6162785"/>
            <a:ext cx="8496944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algn="ctr"/>
            <a:r>
              <a:rPr lang="sr-Cyrl-RS" i="1" dirty="0"/>
              <a:t> </a:t>
            </a:r>
            <a:r>
              <a:rPr lang="sr-Cyrl-RS" i="1" dirty="0">
                <a:latin typeface="Cambria" pitchFamily="18" charset="0"/>
              </a:rPr>
              <a:t>20</a:t>
            </a:r>
            <a:r>
              <a:rPr lang="fi-FI" i="1" dirty="0" smtClean="0">
                <a:latin typeface="Cambria" pitchFamily="18" charset="0"/>
              </a:rPr>
              <a:t>22</a:t>
            </a:r>
            <a:r>
              <a:rPr lang="sr-Cyrl-RS" i="1" dirty="0" smtClean="0">
                <a:latin typeface="Cambria" pitchFamily="18" charset="0"/>
              </a:rPr>
              <a:t>. </a:t>
            </a:r>
            <a:r>
              <a:rPr lang="sr-Cyrl-RS" i="1" dirty="0">
                <a:latin typeface="Cambria" pitchFamily="18" charset="0"/>
              </a:rPr>
              <a:t>год, Крагујевац</a:t>
            </a:r>
            <a:endParaRPr lang="en-US" i="1" baseline="30000" dirty="0">
              <a:latin typeface="Cambria" pitchFamily="18" charset="0"/>
            </a:endParaRP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6656" y="400075"/>
            <a:ext cx="16906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691680" y="5792898"/>
            <a:ext cx="5976938" cy="369887"/>
          </a:xfrm>
          <a:prstGeom prst="rect">
            <a:avLst/>
          </a:prstGeom>
        </p:spPr>
        <p:txBody>
          <a:bodyPr lIns="91431" tIns="45715" rIns="91431" bIns="45715">
            <a:spAutoFit/>
          </a:bodyPr>
          <a:lstStyle/>
          <a:p>
            <a:pPr>
              <a:defRPr/>
            </a:pPr>
            <a:endParaRPr lang="en-US" dirty="0">
              <a:latin typeface="+mj-lt"/>
            </a:endParaRPr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647056" y="4483028"/>
            <a:ext cx="84969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z-Cyrl-AZ" b="1" dirty="0" smtClean="0">
                <a:latin typeface="Cambria" pitchFamily="18" charset="0"/>
                <a:cs typeface="Arial" pitchFamily="34" charset="0"/>
              </a:rPr>
              <a:t>    </a:t>
            </a:r>
            <a:endParaRPr lang="en-US" b="1" dirty="0">
              <a:latin typeface="Cambr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30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1265238"/>
          </a:xfrm>
        </p:spPr>
        <p:txBody>
          <a:bodyPr>
            <a:noAutofit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Транспорт</a:t>
            </a:r>
            <a:r>
              <a:rPr lang="en-US" b="1" dirty="0" smtClean="0"/>
              <a:t> </a:t>
            </a:r>
            <a:r>
              <a:rPr lang="en-US" b="1" dirty="0" err="1" smtClean="0"/>
              <a:t>активних</a:t>
            </a:r>
            <a:r>
              <a:rPr lang="en-US" b="1" dirty="0" smtClean="0"/>
              <a:t> </a:t>
            </a:r>
            <a:r>
              <a:rPr lang="en-US" b="1" dirty="0" err="1" smtClean="0"/>
              <a:t>супстанци</a:t>
            </a:r>
            <a:r>
              <a:rPr lang="en-US" b="1" dirty="0" smtClean="0"/>
              <a:t> </a:t>
            </a:r>
            <a:r>
              <a:rPr lang="en-US" b="1" dirty="0" err="1" smtClean="0"/>
              <a:t>кроз</a:t>
            </a:r>
            <a:r>
              <a:rPr lang="en-US" b="1" dirty="0" smtClean="0"/>
              <a:t> </a:t>
            </a:r>
            <a:r>
              <a:rPr lang="en-US" b="1" dirty="0" err="1" smtClean="0"/>
              <a:t>кожу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Терапијски</a:t>
            </a:r>
            <a:r>
              <a:rPr lang="en-US" dirty="0" smtClean="0"/>
              <a:t> </a:t>
            </a:r>
            <a:r>
              <a:rPr lang="en-US" dirty="0" err="1"/>
              <a:t>ефекат</a:t>
            </a:r>
            <a:r>
              <a:rPr lang="en-US" dirty="0"/>
              <a:t> </a:t>
            </a:r>
            <a:r>
              <a:rPr lang="en-US" dirty="0" err="1"/>
              <a:t>активне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</a:t>
            </a:r>
            <a:r>
              <a:rPr lang="en-US" dirty="0" err="1" smtClean="0"/>
              <a:t>зависи</a:t>
            </a:r>
            <a:r>
              <a:rPr lang="en-US" dirty="0" smtClean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способности</a:t>
            </a:r>
            <a:r>
              <a:rPr lang="en-US" dirty="0"/>
              <a:t> </a:t>
            </a:r>
            <a:r>
              <a:rPr lang="en-US" dirty="0" err="1"/>
              <a:t>проласка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i="1" dirty="0"/>
              <a:t>stratum </a:t>
            </a:r>
            <a:r>
              <a:rPr lang="en-US" i="1" dirty="0" err="1" smtClean="0"/>
              <a:t>corneum</a:t>
            </a:r>
            <a:r>
              <a:rPr lang="sr-Latn-RS" dirty="0"/>
              <a:t>.</a:t>
            </a:r>
            <a:r>
              <a:rPr lang="en-US" dirty="0" smtClean="0"/>
              <a:t> </a:t>
            </a:r>
            <a:endParaRPr lang="sr-Latn-RS" dirty="0" smtClean="0"/>
          </a:p>
          <a:p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/>
              <a:t>топикалну</a:t>
            </a:r>
            <a:r>
              <a:rPr lang="en-US" dirty="0"/>
              <a:t> </a:t>
            </a:r>
            <a:r>
              <a:rPr lang="en-US" dirty="0" err="1"/>
              <a:t>испоруку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важна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пенетрација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smtClean="0"/>
              <a:t>SC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З</a:t>
            </a:r>
            <a:r>
              <a:rPr lang="en-US" dirty="0" smtClean="0"/>
              <a:t>а </a:t>
            </a:r>
            <a:r>
              <a:rPr lang="en-US" dirty="0" err="1"/>
              <a:t>трансдермалну</a:t>
            </a:r>
            <a:r>
              <a:rPr lang="en-US" dirty="0"/>
              <a:t> </a:t>
            </a:r>
            <a:r>
              <a:rPr lang="en-US" dirty="0" err="1" smtClean="0"/>
              <a:t>неопходно</a:t>
            </a:r>
            <a:r>
              <a:rPr lang="sr-Cyrl-RS" dirty="0" smtClean="0"/>
              <a:t> је</a:t>
            </a:r>
            <a:r>
              <a:rPr lang="en-US" dirty="0" smtClean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лек</a:t>
            </a:r>
            <a:r>
              <a:rPr lang="en-US" dirty="0"/>
              <a:t> </a:t>
            </a:r>
            <a:r>
              <a:rPr lang="en-US" dirty="0" err="1" smtClean="0"/>
              <a:t>стигне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/>
              <a:t>дермиса</a:t>
            </a:r>
            <a:r>
              <a:rPr lang="en-US" dirty="0"/>
              <a:t>. </a:t>
            </a:r>
            <a:endParaRPr lang="sr-Cyrl-RS" dirty="0" smtClean="0"/>
          </a:p>
          <a:p>
            <a:endParaRPr lang="sr-Latn-RS" dirty="0" smtClean="0"/>
          </a:p>
          <a:p>
            <a:r>
              <a:rPr lang="sr-Cyrl-RS" b="1" u="sng" dirty="0" smtClean="0">
                <a:solidFill>
                  <a:schemeClr val="accent1"/>
                </a:solidFill>
              </a:rPr>
              <a:t>Л</a:t>
            </a:r>
            <a:r>
              <a:rPr lang="en-US" b="1" u="sng" dirty="0" err="1" smtClean="0">
                <a:solidFill>
                  <a:schemeClr val="accent1"/>
                </a:solidFill>
              </a:rPr>
              <a:t>иберација</a:t>
            </a:r>
            <a:endParaRPr lang="sr-Cyrl-RS" b="1" dirty="0" smtClean="0">
              <a:solidFill>
                <a:schemeClr val="accent1"/>
              </a:solidFill>
            </a:endParaRPr>
          </a:p>
          <a:p>
            <a:r>
              <a:rPr lang="sr-Cyrl-RS" b="1" u="sng" dirty="0" smtClean="0">
                <a:solidFill>
                  <a:schemeClr val="accent1"/>
                </a:solidFill>
              </a:rPr>
              <a:t>П</a:t>
            </a:r>
            <a:r>
              <a:rPr lang="en-US" b="1" u="sng" dirty="0" err="1" smtClean="0">
                <a:solidFill>
                  <a:schemeClr val="accent1"/>
                </a:solidFill>
              </a:rPr>
              <a:t>енетрација</a:t>
            </a:r>
            <a:endParaRPr lang="sr-Cyrl-RS" b="1" dirty="0">
              <a:solidFill>
                <a:schemeClr val="accent1"/>
              </a:solidFill>
            </a:endParaRPr>
          </a:p>
          <a:p>
            <a:r>
              <a:rPr lang="sr-Cyrl-RS" b="1" u="sng" dirty="0" smtClean="0">
                <a:solidFill>
                  <a:schemeClr val="accent1"/>
                </a:solidFill>
              </a:rPr>
              <a:t>А</a:t>
            </a:r>
            <a:r>
              <a:rPr lang="en-US" b="1" u="sng" dirty="0" err="1" smtClean="0">
                <a:solidFill>
                  <a:schemeClr val="accent1"/>
                </a:solidFill>
              </a:rPr>
              <a:t>псорпциј</a:t>
            </a:r>
            <a:r>
              <a:rPr lang="sr-Cyrl-RS" b="1" u="sng" dirty="0" smtClean="0">
                <a:solidFill>
                  <a:schemeClr val="accent1"/>
                </a:solidFill>
              </a:rPr>
              <a:t>а</a:t>
            </a:r>
            <a:r>
              <a:rPr lang="en-US" b="1" dirty="0" smtClean="0">
                <a:solidFill>
                  <a:schemeClr val="accent1"/>
                </a:solidFill>
              </a:rPr>
              <a:t>. </a:t>
            </a:r>
            <a:endParaRPr lang="sr-Cyrl-RS" b="1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223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b="1" dirty="0"/>
              <a:t/>
            </a:r>
            <a:br>
              <a:rPr lang="sr-Latn-RS" b="1" dirty="0"/>
            </a:br>
            <a:r>
              <a:rPr lang="sr-Latn-RS" b="1" dirty="0"/>
              <a:t/>
            </a:r>
            <a:br>
              <a:rPr lang="sr-Latn-RS" b="1" dirty="0"/>
            </a:br>
            <a:r>
              <a:rPr lang="sr-Latn-RS" b="1" dirty="0"/>
              <a:t/>
            </a:r>
            <a:br>
              <a:rPr lang="sr-Latn-RS" b="1" dirty="0"/>
            </a:br>
            <a:r>
              <a:rPr lang="sr-Latn-RS" b="1" dirty="0"/>
              <a:t/>
            </a:r>
            <a:br>
              <a:rPr lang="sr-Latn-RS" b="1" dirty="0"/>
            </a:br>
            <a:r>
              <a:rPr lang="sr-Latn-RS" b="1" dirty="0"/>
              <a:t/>
            </a:r>
            <a:br>
              <a:rPr lang="sr-Latn-RS" b="1" dirty="0"/>
            </a:br>
            <a:r>
              <a:rPr lang="sr-Latn-RS" b="1" dirty="0"/>
              <a:t/>
            </a:r>
            <a:br>
              <a:rPr lang="sr-Latn-RS" b="1" dirty="0"/>
            </a:br>
            <a:r>
              <a:rPr lang="sr-Latn-RS" b="1" dirty="0"/>
              <a:t/>
            </a:r>
            <a:br>
              <a:rPr lang="sr-Latn-RS" b="1" dirty="0"/>
            </a:br>
            <a:r>
              <a:rPr lang="sr-Latn-RS" b="1" dirty="0"/>
              <a:t/>
            </a:r>
            <a:br>
              <a:rPr lang="sr-Latn-RS" b="1" dirty="0"/>
            </a:br>
            <a:r>
              <a:rPr lang="en-US" b="1" dirty="0" err="1"/>
              <a:t>Транспорт</a:t>
            </a:r>
            <a:r>
              <a:rPr lang="en-US" b="1" dirty="0"/>
              <a:t> </a:t>
            </a:r>
            <a:r>
              <a:rPr lang="en-US" b="1" dirty="0" err="1"/>
              <a:t>активних</a:t>
            </a:r>
            <a:r>
              <a:rPr lang="en-US" b="1" dirty="0"/>
              <a:t> </a:t>
            </a:r>
            <a:r>
              <a:rPr lang="en-US" b="1" dirty="0" err="1"/>
              <a:t>супстанци</a:t>
            </a:r>
            <a:r>
              <a:rPr lang="en-US" b="1" dirty="0"/>
              <a:t> </a:t>
            </a:r>
            <a:r>
              <a:rPr lang="en-US" b="1" dirty="0" err="1"/>
              <a:t>кроз</a:t>
            </a:r>
            <a:r>
              <a:rPr lang="en-US" b="1" dirty="0"/>
              <a:t> </a:t>
            </a:r>
            <a:r>
              <a:rPr lang="en-US" b="1" dirty="0" err="1"/>
              <a:t>кожу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Сматра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SC </a:t>
            </a:r>
            <a:r>
              <a:rPr lang="en-US" dirty="0" err="1"/>
              <a:t>селективно</a:t>
            </a:r>
            <a:r>
              <a:rPr lang="en-US" dirty="0"/>
              <a:t> </a:t>
            </a:r>
            <a:r>
              <a:rPr lang="en-US" dirty="0" err="1"/>
              <a:t>пропустљив</a:t>
            </a:r>
            <a:r>
              <a:rPr lang="en-US" dirty="0"/>
              <a:t> и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омогућава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липофилним</a:t>
            </a:r>
            <a:r>
              <a:rPr lang="en-US" dirty="0"/>
              <a:t> </a:t>
            </a:r>
            <a:r>
              <a:rPr lang="en-US" dirty="0" err="1"/>
              <a:t>једињењима</a:t>
            </a:r>
            <a:r>
              <a:rPr lang="en-US" dirty="0"/>
              <a:t> </a:t>
            </a:r>
            <a:r>
              <a:rPr lang="en-US" dirty="0" err="1"/>
              <a:t>пролазак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нижих</a:t>
            </a:r>
            <a:r>
              <a:rPr lang="en-US" dirty="0"/>
              <a:t> </a:t>
            </a:r>
            <a:r>
              <a:rPr lang="en-US" dirty="0" err="1"/>
              <a:t>слојева</a:t>
            </a:r>
            <a:r>
              <a:rPr lang="en-US" dirty="0" smtClean="0"/>
              <a:t>.</a:t>
            </a:r>
            <a:endParaRPr lang="sr-Cyrl-RS" dirty="0" smtClean="0"/>
          </a:p>
          <a:p>
            <a:endParaRPr lang="sr-Cyrl-RS" dirty="0"/>
          </a:p>
          <a:p>
            <a:r>
              <a:rPr lang="en-US" dirty="0" err="1" smtClean="0"/>
              <a:t>Примарни</a:t>
            </a:r>
            <a:r>
              <a:rPr lang="en-US" dirty="0" smtClean="0"/>
              <a:t> </a:t>
            </a:r>
            <a:r>
              <a:rPr lang="en-US" dirty="0" err="1"/>
              <a:t>пут</a:t>
            </a:r>
            <a:r>
              <a:rPr lang="en-US" dirty="0"/>
              <a:t> </a:t>
            </a:r>
            <a:r>
              <a:rPr lang="en-US" dirty="0" err="1"/>
              <a:t>транспорта</a:t>
            </a:r>
            <a:r>
              <a:rPr lang="en-US" dirty="0"/>
              <a:t> </a:t>
            </a:r>
            <a:r>
              <a:rPr lang="en-US" dirty="0" err="1"/>
              <a:t>лекова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b="1" dirty="0" err="1"/>
              <a:t>интерцелуларни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могућ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и </a:t>
            </a:r>
            <a:r>
              <a:rPr lang="en-US" dirty="0" err="1"/>
              <a:t>трансцелуларни</a:t>
            </a:r>
            <a:r>
              <a:rPr lang="en-US" dirty="0"/>
              <a:t> </a:t>
            </a:r>
            <a:r>
              <a:rPr lang="en-US" dirty="0" err="1"/>
              <a:t>пут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пут</a:t>
            </a:r>
            <a:r>
              <a:rPr lang="en-US" dirty="0"/>
              <a:t> </a:t>
            </a:r>
            <a:r>
              <a:rPr lang="en-US" dirty="0" err="1"/>
              <a:t>примене</a:t>
            </a:r>
            <a:r>
              <a:rPr lang="en-US" dirty="0"/>
              <a:t> </a:t>
            </a:r>
            <a:r>
              <a:rPr lang="en-US" dirty="0" err="1"/>
              <a:t>преко</a:t>
            </a:r>
            <a:r>
              <a:rPr lang="en-US" dirty="0"/>
              <a:t> </a:t>
            </a:r>
            <a:r>
              <a:rPr lang="en-US" dirty="0" err="1"/>
              <a:t>фоликула</a:t>
            </a:r>
            <a:r>
              <a:rPr lang="en-US" dirty="0"/>
              <a:t> </a:t>
            </a:r>
            <a:r>
              <a:rPr lang="en-US" dirty="0" err="1"/>
              <a:t>длаке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знојних</a:t>
            </a:r>
            <a:r>
              <a:rPr lang="en-US" dirty="0"/>
              <a:t> </a:t>
            </a:r>
            <a:r>
              <a:rPr lang="en-US" dirty="0" err="1"/>
              <a:t>канала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910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/>
          </a:bodyPr>
          <a:lstStyle/>
          <a:p>
            <a:r>
              <a:rPr lang="en-US" b="1" dirty="0" err="1"/>
              <a:t>Пасивна</a:t>
            </a:r>
            <a:r>
              <a:rPr lang="en-US" b="1" dirty="0"/>
              <a:t> </a:t>
            </a:r>
            <a:r>
              <a:rPr lang="en-US" b="1" dirty="0" err="1"/>
              <a:t>дифузија</a:t>
            </a:r>
            <a:r>
              <a:rPr lang="en-US" b="1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err="1"/>
              <a:t>Г</a:t>
            </a:r>
            <a:r>
              <a:rPr lang="en-US" dirty="0" err="1" smtClean="0"/>
              <a:t>лавни</a:t>
            </a:r>
            <a:r>
              <a:rPr lang="en-US" dirty="0" smtClean="0"/>
              <a:t> </a:t>
            </a:r>
            <a:r>
              <a:rPr lang="en-US" dirty="0" err="1"/>
              <a:t>вид</a:t>
            </a:r>
            <a:r>
              <a:rPr lang="en-US" dirty="0"/>
              <a:t> </a:t>
            </a:r>
            <a:r>
              <a:rPr lang="en-US" dirty="0" err="1"/>
              <a:t>транспорта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i="1" dirty="0"/>
              <a:t>stratum </a:t>
            </a:r>
            <a:r>
              <a:rPr lang="en-US" i="1" dirty="0" err="1"/>
              <a:t>corneum</a:t>
            </a:r>
            <a:r>
              <a:rPr lang="en-US" dirty="0"/>
              <a:t> </a:t>
            </a:r>
            <a:endParaRPr lang="sr-Latn-RS" dirty="0" smtClean="0"/>
          </a:p>
          <a:p>
            <a:r>
              <a:rPr lang="en-US" b="1" dirty="0" smtClean="0">
                <a:solidFill>
                  <a:schemeClr val="accent1"/>
                </a:solidFill>
              </a:rPr>
              <a:t>Fick-</a:t>
            </a:r>
            <a:r>
              <a:rPr lang="en-US" b="1" dirty="0" err="1" smtClean="0">
                <a:solidFill>
                  <a:schemeClr val="accent1"/>
                </a:solidFill>
              </a:rPr>
              <a:t>ов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</a:rPr>
              <a:t>закон</a:t>
            </a:r>
            <a:endParaRPr lang="sr-Latn-RS" b="1" dirty="0" smtClean="0">
              <a:solidFill>
                <a:schemeClr val="accent1"/>
              </a:solidFill>
            </a:endParaRPr>
          </a:p>
          <a:p>
            <a:endParaRPr lang="sr-Latn-RS" dirty="0"/>
          </a:p>
          <a:p>
            <a:endParaRPr lang="sr-Latn-RS" dirty="0"/>
          </a:p>
          <a:p>
            <a:pPr marL="0" indent="0">
              <a:buNone/>
            </a:pPr>
            <a:endParaRPr lang="en-US" dirty="0"/>
          </a:p>
          <a:p>
            <a:r>
              <a:rPr lang="sr-Cyrl-RS" dirty="0"/>
              <a:t>П</a:t>
            </a:r>
            <a:r>
              <a:rPr lang="en-US" dirty="0" err="1" smtClean="0"/>
              <a:t>роток</a:t>
            </a:r>
            <a:r>
              <a:rPr lang="en-US" dirty="0" smtClean="0"/>
              <a:t>/</a:t>
            </a:r>
            <a:r>
              <a:rPr lang="en-US" dirty="0" err="1" smtClean="0"/>
              <a:t>флукс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dm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) </a:t>
            </a:r>
            <a:r>
              <a:rPr lang="sr-Cyrl-RS" dirty="0" smtClean="0"/>
              <a:t>је </a:t>
            </a:r>
            <a:r>
              <a:rPr lang="en-US" dirty="0" err="1" smtClean="0"/>
              <a:t>под</a:t>
            </a:r>
            <a:r>
              <a:rPr lang="en-US" dirty="0" smtClean="0"/>
              <a:t> </a:t>
            </a:r>
            <a:r>
              <a:rPr lang="en-US" dirty="0" err="1"/>
              <a:t>утицајем</a:t>
            </a:r>
            <a:r>
              <a:rPr lang="en-US" dirty="0"/>
              <a:t>: </a:t>
            </a:r>
            <a:r>
              <a:rPr lang="en-US" dirty="0" err="1"/>
              <a:t>дифузионог</a:t>
            </a:r>
            <a:r>
              <a:rPr lang="en-US" dirty="0"/>
              <a:t> </a:t>
            </a:r>
            <a:r>
              <a:rPr lang="en-US" dirty="0" err="1"/>
              <a:t>коефицијента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(D), </a:t>
            </a:r>
            <a:r>
              <a:rPr lang="en-US" dirty="0" err="1"/>
              <a:t>концентрационог</a:t>
            </a:r>
            <a:r>
              <a:rPr lang="en-US" dirty="0"/>
              <a:t> </a:t>
            </a:r>
            <a:r>
              <a:rPr lang="en-US" dirty="0" err="1"/>
              <a:t>градијента</a:t>
            </a:r>
            <a:r>
              <a:rPr lang="en-US" dirty="0"/>
              <a:t> (</a:t>
            </a:r>
            <a:r>
              <a:rPr lang="en-US" dirty="0" err="1"/>
              <a:t>разлике</a:t>
            </a:r>
            <a:r>
              <a:rPr lang="en-US" dirty="0"/>
              <a:t> у </a:t>
            </a:r>
            <a:r>
              <a:rPr lang="en-US" dirty="0" err="1"/>
              <a:t>концентрацији</a:t>
            </a:r>
            <a:r>
              <a:rPr lang="en-US" dirty="0"/>
              <a:t> </a:t>
            </a:r>
            <a:r>
              <a:rPr lang="en-US" dirty="0" err="1"/>
              <a:t>лековите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у </a:t>
            </a:r>
            <a:r>
              <a:rPr lang="en-US" dirty="0" err="1"/>
              <a:t>формулацији</a:t>
            </a:r>
            <a:r>
              <a:rPr lang="en-US" dirty="0"/>
              <a:t> и у </a:t>
            </a:r>
            <a:r>
              <a:rPr lang="en-US" dirty="0" err="1"/>
              <a:t>дубљим</a:t>
            </a:r>
            <a:r>
              <a:rPr lang="en-US" dirty="0"/>
              <a:t> </a:t>
            </a:r>
            <a:r>
              <a:rPr lang="en-US" dirty="0" err="1"/>
              <a:t>слојевима</a:t>
            </a:r>
            <a:r>
              <a:rPr lang="en-US" dirty="0"/>
              <a:t> </a:t>
            </a:r>
            <a:r>
              <a:rPr lang="en-US" i="1" dirty="0"/>
              <a:t>stratum </a:t>
            </a:r>
            <a:r>
              <a:rPr lang="en-US" i="1" dirty="0" err="1"/>
              <a:t>corneum</a:t>
            </a:r>
            <a:r>
              <a:rPr lang="en-US" dirty="0"/>
              <a:t> (ΔC), </a:t>
            </a:r>
            <a:r>
              <a:rPr lang="en-US" dirty="0" err="1"/>
              <a:t>партиционог</a:t>
            </a:r>
            <a:r>
              <a:rPr lang="en-US" dirty="0"/>
              <a:t> </a:t>
            </a:r>
            <a:r>
              <a:rPr lang="en-US" dirty="0" err="1"/>
              <a:t>коефицијента-коефицијента</a:t>
            </a:r>
            <a:r>
              <a:rPr lang="en-US" dirty="0"/>
              <a:t> </a:t>
            </a:r>
            <a:r>
              <a:rPr lang="en-US" dirty="0" err="1"/>
              <a:t>расподеле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између</a:t>
            </a:r>
            <a:r>
              <a:rPr lang="en-US" dirty="0"/>
              <a:t> </a:t>
            </a:r>
            <a:r>
              <a:rPr lang="en-US" dirty="0" err="1"/>
              <a:t>формулације</a:t>
            </a:r>
            <a:r>
              <a:rPr lang="en-US" dirty="0"/>
              <a:t> и </a:t>
            </a:r>
            <a:r>
              <a:rPr lang="en-US" i="1" dirty="0"/>
              <a:t>stratum </a:t>
            </a:r>
            <a:r>
              <a:rPr lang="en-US" i="1" dirty="0" err="1"/>
              <a:t>corneum</a:t>
            </a:r>
            <a:r>
              <a:rPr lang="en-US" dirty="0"/>
              <a:t>-а (К) и </a:t>
            </a:r>
            <a:r>
              <a:rPr lang="en-US" dirty="0" err="1"/>
              <a:t>дебљине</a:t>
            </a:r>
            <a:r>
              <a:rPr lang="en-US" dirty="0"/>
              <a:t> </a:t>
            </a:r>
            <a:r>
              <a:rPr lang="en-US" dirty="0" err="1"/>
              <a:t>мембране</a:t>
            </a:r>
            <a:r>
              <a:rPr lang="en-US" dirty="0"/>
              <a:t> (</a:t>
            </a:r>
            <a:r>
              <a:rPr lang="en-US" i="1" dirty="0"/>
              <a:t>stratum </a:t>
            </a:r>
            <a:r>
              <a:rPr lang="en-US" i="1" dirty="0" err="1"/>
              <a:t>corneum</a:t>
            </a:r>
            <a:r>
              <a:rPr lang="en-US" dirty="0"/>
              <a:t>) (h).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24433" t="45266" r="52622" b="43142"/>
          <a:stretch>
            <a:fillRect/>
          </a:stretch>
        </p:blipFill>
        <p:spPr bwMode="auto">
          <a:xfrm>
            <a:off x="2514601" y="2467610"/>
            <a:ext cx="3057524" cy="820420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5815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sz="3300" b="1" dirty="0" err="1" smtClean="0"/>
              <a:t>Транспорт</a:t>
            </a:r>
            <a:r>
              <a:rPr lang="en-US" sz="3300" b="1" dirty="0" smtClean="0"/>
              <a:t> </a:t>
            </a:r>
            <a:r>
              <a:rPr lang="en-US" sz="3300" b="1" dirty="0" err="1" smtClean="0"/>
              <a:t>активних</a:t>
            </a:r>
            <a:r>
              <a:rPr lang="en-US" sz="3300" b="1" dirty="0" smtClean="0"/>
              <a:t> </a:t>
            </a:r>
            <a:r>
              <a:rPr lang="en-US" sz="3300" b="1" dirty="0" err="1" smtClean="0"/>
              <a:t>супстанци</a:t>
            </a:r>
            <a:r>
              <a:rPr lang="en-US" sz="3300" b="1" dirty="0" smtClean="0"/>
              <a:t> </a:t>
            </a:r>
            <a:r>
              <a:rPr lang="en-US" sz="3300" b="1" dirty="0" err="1" smtClean="0"/>
              <a:t>кроз</a:t>
            </a:r>
            <a:r>
              <a:rPr lang="en-US" sz="3300" b="1" dirty="0" smtClean="0"/>
              <a:t> </a:t>
            </a:r>
            <a:r>
              <a:rPr lang="en-US" sz="3300" b="1" dirty="0" err="1" smtClean="0"/>
              <a:t>кожу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 smtClean="0"/>
              <a:t>Т</a:t>
            </a:r>
            <a:r>
              <a:rPr lang="en-US" dirty="0" err="1" smtClean="0"/>
              <a:t>ехнолошк</a:t>
            </a:r>
            <a:r>
              <a:rPr lang="sr-Cyrl-RS" dirty="0" smtClean="0"/>
              <a:t>е</a:t>
            </a:r>
            <a:r>
              <a:rPr lang="en-US" dirty="0" smtClean="0"/>
              <a:t> </a:t>
            </a:r>
            <a:r>
              <a:rPr lang="en-US" dirty="0" err="1" smtClean="0"/>
              <a:t>манипулациј</a:t>
            </a:r>
            <a:r>
              <a:rPr lang="sr-Cyrl-RS" dirty="0" smtClean="0"/>
              <a:t>е</a:t>
            </a:r>
            <a:r>
              <a:rPr lang="en-US" dirty="0" smtClean="0"/>
              <a:t> </a:t>
            </a:r>
            <a:r>
              <a:rPr lang="en-US" dirty="0"/>
              <a:t>у </a:t>
            </a:r>
            <a:r>
              <a:rPr lang="en-US" dirty="0" err="1"/>
              <a:t>циљу</a:t>
            </a:r>
            <a:r>
              <a:rPr lang="en-US" dirty="0"/>
              <a:t> </a:t>
            </a:r>
            <a:r>
              <a:rPr lang="en-US" dirty="0" err="1"/>
              <a:t>унапређења</a:t>
            </a:r>
            <a:r>
              <a:rPr lang="en-US" dirty="0"/>
              <a:t> </a:t>
            </a:r>
            <a:r>
              <a:rPr lang="en-US" dirty="0" err="1"/>
              <a:t>проласка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i="1" dirty="0"/>
              <a:t>stratum </a:t>
            </a:r>
            <a:r>
              <a:rPr lang="en-US" i="1" dirty="0" err="1" smtClean="0"/>
              <a:t>corneum</a:t>
            </a:r>
            <a:r>
              <a:rPr lang="sr-Cyrl-RS" dirty="0"/>
              <a:t>:</a:t>
            </a:r>
            <a:endParaRPr lang="sr-Cyrl-RS" dirty="0" smtClean="0"/>
          </a:p>
          <a:p>
            <a:r>
              <a:rPr lang="en-US" dirty="0" err="1" smtClean="0"/>
              <a:t>Најједноставнија</a:t>
            </a:r>
            <a:r>
              <a:rPr lang="en-US" dirty="0" smtClean="0"/>
              <a:t> </a:t>
            </a:r>
            <a:r>
              <a:rPr lang="en-US" dirty="0" err="1"/>
              <a:t>промена</a:t>
            </a:r>
            <a:r>
              <a:rPr lang="en-US" dirty="0"/>
              <a:t> </a:t>
            </a:r>
            <a:r>
              <a:rPr lang="en-US" dirty="0" err="1"/>
              <a:t>базира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измени</a:t>
            </a:r>
            <a:r>
              <a:rPr lang="en-US" dirty="0"/>
              <a:t> </a:t>
            </a:r>
            <a:r>
              <a:rPr lang="en-US" dirty="0" err="1"/>
              <a:t>параметра</a:t>
            </a:r>
            <a:r>
              <a:rPr lang="en-US" dirty="0"/>
              <a:t> </a:t>
            </a:r>
            <a:r>
              <a:rPr lang="en-US" dirty="0" smtClean="0"/>
              <a:t>К</a:t>
            </a:r>
            <a:r>
              <a:rPr lang="sr-Cyrl-RS" dirty="0" smtClean="0"/>
              <a:t>.</a:t>
            </a:r>
          </a:p>
          <a:p>
            <a:r>
              <a:rPr lang="en-US" dirty="0" err="1" smtClean="0"/>
              <a:t>Ослобађање</a:t>
            </a:r>
            <a:r>
              <a:rPr lang="en-US" dirty="0" smtClean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формулације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унапреди</a:t>
            </a:r>
            <a:r>
              <a:rPr lang="en-US" dirty="0"/>
              <a:t> </a:t>
            </a:r>
            <a:r>
              <a:rPr lang="en-US" dirty="0" err="1"/>
              <a:t>смањењем</a:t>
            </a:r>
            <a:r>
              <a:rPr lang="en-US" dirty="0"/>
              <a:t> </a:t>
            </a:r>
            <a:r>
              <a:rPr lang="en-US" dirty="0" err="1"/>
              <a:t>растворљивости</a:t>
            </a:r>
            <a:r>
              <a:rPr lang="en-US" dirty="0"/>
              <a:t> у </a:t>
            </a:r>
            <a:r>
              <a:rPr lang="en-US" dirty="0" err="1"/>
              <a:t>формулацији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повећањем</a:t>
            </a:r>
            <a:r>
              <a:rPr lang="en-US" dirty="0"/>
              <a:t> </a:t>
            </a:r>
            <a:r>
              <a:rPr lang="en-US" dirty="0" err="1"/>
              <a:t>растворивости</a:t>
            </a:r>
            <a:r>
              <a:rPr lang="en-US" dirty="0"/>
              <a:t> у </a:t>
            </a:r>
            <a:r>
              <a:rPr lang="en-US" dirty="0" err="1"/>
              <a:t>стратум</a:t>
            </a:r>
            <a:r>
              <a:rPr lang="en-US" dirty="0"/>
              <a:t> </a:t>
            </a:r>
            <a:r>
              <a:rPr lang="en-US" dirty="0" err="1"/>
              <a:t>корнеуму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Промена</a:t>
            </a:r>
            <a:r>
              <a:rPr lang="en-US" dirty="0" smtClean="0"/>
              <a:t> </a:t>
            </a:r>
            <a:r>
              <a:rPr lang="en-US" dirty="0" err="1"/>
              <a:t>дифузионог</a:t>
            </a:r>
            <a:r>
              <a:rPr lang="en-US" dirty="0"/>
              <a:t> </a:t>
            </a:r>
            <a:r>
              <a:rPr lang="en-US" dirty="0" err="1"/>
              <a:t>коефицијента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бити</a:t>
            </a:r>
            <a:r>
              <a:rPr lang="en-US" dirty="0"/>
              <a:t> </a:t>
            </a:r>
            <a:r>
              <a:rPr lang="en-US" dirty="0" err="1"/>
              <a:t>под</a:t>
            </a:r>
            <a:r>
              <a:rPr lang="en-US" dirty="0"/>
              <a:t> </a:t>
            </a:r>
            <a:r>
              <a:rPr lang="en-US" dirty="0" err="1"/>
              <a:t>утицајем</a:t>
            </a:r>
            <a:r>
              <a:rPr lang="en-US" dirty="0"/>
              <a:t> </a:t>
            </a:r>
            <a:r>
              <a:rPr lang="en-US" dirty="0" err="1"/>
              <a:t>појачивача</a:t>
            </a:r>
            <a:r>
              <a:rPr lang="en-US" dirty="0"/>
              <a:t> </a:t>
            </a:r>
            <a:r>
              <a:rPr lang="en-US" dirty="0" err="1"/>
              <a:t>пермеације</a:t>
            </a:r>
            <a:r>
              <a:rPr lang="en-US" dirty="0"/>
              <a:t> (</a:t>
            </a:r>
            <a:r>
              <a:rPr lang="en-US" dirty="0" err="1"/>
              <a:t>пропилен</a:t>
            </a:r>
            <a:r>
              <a:rPr lang="en-US" dirty="0"/>
              <a:t> </a:t>
            </a:r>
            <a:r>
              <a:rPr lang="en-US" dirty="0" err="1"/>
              <a:t>гликол</a:t>
            </a:r>
            <a:r>
              <a:rPr lang="en-US" dirty="0"/>
              <a:t>, </a:t>
            </a:r>
            <a:r>
              <a:rPr lang="en-US" dirty="0" err="1"/>
              <a:t>етанол</a:t>
            </a:r>
            <a:r>
              <a:rPr lang="en-US" dirty="0"/>
              <a:t>)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променом</a:t>
            </a:r>
            <a:r>
              <a:rPr lang="en-US" dirty="0"/>
              <a:t> </a:t>
            </a:r>
            <a:r>
              <a:rPr lang="en-US" dirty="0" err="1"/>
              <a:t>вискозитета</a:t>
            </a:r>
            <a:r>
              <a:rPr lang="en-US" dirty="0"/>
              <a:t>.  </a:t>
            </a:r>
            <a:endParaRPr lang="sr-Cyrl-RS" dirty="0" smtClean="0"/>
          </a:p>
          <a:p>
            <a:r>
              <a:rPr lang="en-US" dirty="0" err="1" smtClean="0"/>
              <a:t>Смањење</a:t>
            </a:r>
            <a:r>
              <a:rPr lang="en-US" dirty="0" smtClean="0"/>
              <a:t> </a:t>
            </a:r>
            <a:r>
              <a:rPr lang="en-US" dirty="0" err="1"/>
              <a:t>вискозитета</a:t>
            </a:r>
            <a:r>
              <a:rPr lang="en-US" dirty="0"/>
              <a:t> </a:t>
            </a:r>
            <a:r>
              <a:rPr lang="en-US" dirty="0" err="1"/>
              <a:t>доводи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брже</a:t>
            </a:r>
            <a:r>
              <a:rPr lang="en-US" dirty="0"/>
              <a:t> </a:t>
            </a:r>
            <a:r>
              <a:rPr lang="en-US" dirty="0" err="1"/>
              <a:t>дифузије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988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фактори</a:t>
            </a:r>
            <a:r>
              <a:rPr lang="en-US" b="1" dirty="0"/>
              <a:t> </a:t>
            </a:r>
            <a:r>
              <a:rPr lang="en-US" b="1" dirty="0" err="1"/>
              <a:t>који</a:t>
            </a:r>
            <a:r>
              <a:rPr lang="en-US" b="1" dirty="0"/>
              <a:t> </a:t>
            </a:r>
            <a:r>
              <a:rPr lang="en-US" b="1" dirty="0" err="1"/>
              <a:t>утичу</a:t>
            </a:r>
            <a:r>
              <a:rPr lang="en-US" b="1" dirty="0"/>
              <a:t> </a:t>
            </a:r>
            <a:r>
              <a:rPr lang="en-US" b="1" dirty="0" err="1"/>
              <a:t>на</a:t>
            </a:r>
            <a:r>
              <a:rPr lang="en-US" b="1" dirty="0"/>
              <a:t> </a:t>
            </a:r>
            <a:r>
              <a:rPr lang="en-US" b="1" dirty="0" err="1"/>
              <a:t>транспорт</a:t>
            </a:r>
            <a:r>
              <a:rPr lang="en-US" b="1" dirty="0"/>
              <a:t> </a:t>
            </a:r>
            <a:r>
              <a:rPr lang="en-US" b="1" dirty="0" err="1"/>
              <a:t>лека</a:t>
            </a:r>
            <a:r>
              <a:rPr lang="en-US" b="1" dirty="0"/>
              <a:t> </a:t>
            </a:r>
            <a:r>
              <a:rPr lang="en-US" b="1" dirty="0" err="1"/>
              <a:t>кроз</a:t>
            </a:r>
            <a:r>
              <a:rPr lang="en-US" b="1" dirty="0"/>
              <a:t> </a:t>
            </a:r>
            <a:r>
              <a:rPr lang="en-US" b="1" dirty="0" err="1"/>
              <a:t>кожу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dirty="0" err="1" smtClean="0"/>
              <a:t>Физиолошки</a:t>
            </a:r>
            <a:r>
              <a:rPr lang="en-US" dirty="0" smtClean="0"/>
              <a:t> </a:t>
            </a:r>
            <a:r>
              <a:rPr lang="en-US" dirty="0" err="1" smtClean="0"/>
              <a:t>фактори</a:t>
            </a:r>
            <a:endParaRPr lang="en-US" dirty="0" smtClean="0"/>
          </a:p>
          <a:p>
            <a:r>
              <a:rPr lang="en-US" dirty="0" err="1"/>
              <a:t>Физичко-хемијски</a:t>
            </a:r>
            <a:r>
              <a:rPr lang="en-US" dirty="0"/>
              <a:t> </a:t>
            </a:r>
            <a:r>
              <a:rPr lang="en-US" dirty="0" err="1" smtClean="0"/>
              <a:t>фактори</a:t>
            </a:r>
            <a:endParaRPr lang="en-US" dirty="0" smtClean="0"/>
          </a:p>
          <a:p>
            <a:r>
              <a:rPr lang="en-US" dirty="0" err="1"/>
              <a:t>Фармацеутско-технолошки</a:t>
            </a:r>
            <a:r>
              <a:rPr lang="en-US" dirty="0"/>
              <a:t> </a:t>
            </a:r>
            <a:r>
              <a:rPr lang="en-US" dirty="0" err="1"/>
              <a:t>фактори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06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Физиолошки</a:t>
            </a:r>
            <a:r>
              <a:rPr lang="en-US" b="1" dirty="0"/>
              <a:t> </a:t>
            </a:r>
            <a:r>
              <a:rPr lang="en-US" b="1" dirty="0" err="1" smtClean="0"/>
              <a:t>фактори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i="1" dirty="0" err="1" smtClean="0"/>
              <a:t>Стање</a:t>
            </a:r>
            <a:r>
              <a:rPr lang="en-US" b="1" i="1" dirty="0" smtClean="0"/>
              <a:t> </a:t>
            </a:r>
            <a:r>
              <a:rPr lang="en-US" b="1" i="1" dirty="0" err="1" smtClean="0"/>
              <a:t>коже</a:t>
            </a:r>
            <a:r>
              <a:rPr lang="en-US" b="1" i="1" dirty="0" smtClean="0"/>
              <a:t> </a:t>
            </a:r>
          </a:p>
          <a:p>
            <a:r>
              <a:rPr lang="en-US" b="1" i="1" dirty="0" err="1" smtClean="0"/>
              <a:t>Ензими</a:t>
            </a:r>
            <a:endParaRPr lang="en-US" b="1" i="1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56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Стање</a:t>
            </a:r>
            <a:r>
              <a:rPr lang="en-US" b="1" dirty="0"/>
              <a:t> </a:t>
            </a:r>
            <a:r>
              <a:rPr lang="en-US" b="1" dirty="0" err="1"/>
              <a:t>коже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И</a:t>
            </a:r>
            <a:r>
              <a:rPr lang="en-US" dirty="0" err="1" smtClean="0"/>
              <a:t>нтраиндивидуална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dirty="0" err="1"/>
              <a:t>интериндивидуална</a:t>
            </a:r>
            <a:r>
              <a:rPr lang="en-US" dirty="0"/>
              <a:t> </a:t>
            </a:r>
            <a:r>
              <a:rPr lang="en-US" dirty="0" err="1"/>
              <a:t>варијабилност</a:t>
            </a:r>
            <a:r>
              <a:rPr lang="en-US" dirty="0"/>
              <a:t> </a:t>
            </a:r>
            <a:r>
              <a:rPr lang="sr-Cyrl-RS" dirty="0" smtClean="0"/>
              <a:t>.</a:t>
            </a:r>
          </a:p>
          <a:p>
            <a:r>
              <a:rPr lang="en-US" dirty="0" err="1" smtClean="0"/>
              <a:t>Стање</a:t>
            </a:r>
            <a:r>
              <a:rPr lang="en-US" dirty="0" smtClean="0"/>
              <a:t> </a:t>
            </a:r>
            <a:r>
              <a:rPr lang="en-US" dirty="0" err="1" smtClean="0"/>
              <a:t>коже</a:t>
            </a:r>
            <a:r>
              <a:rPr lang="sr-Cyrl-RS" dirty="0" smtClean="0"/>
              <a:t> се </a:t>
            </a:r>
            <a:r>
              <a:rPr lang="en-US" dirty="0" err="1" smtClean="0"/>
              <a:t>одражава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/>
              <a:t>пролазак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SC. </a:t>
            </a:r>
            <a:endParaRPr lang="sr-Cyrl-RS" dirty="0" smtClean="0"/>
          </a:p>
          <a:p>
            <a:r>
              <a:rPr lang="sr-Cyrl-RS" dirty="0" smtClean="0"/>
              <a:t>Д</a:t>
            </a:r>
            <a:r>
              <a:rPr lang="en-US" dirty="0" err="1" smtClean="0"/>
              <a:t>ебљина</a:t>
            </a:r>
            <a:r>
              <a:rPr lang="en-US" dirty="0" smtClean="0"/>
              <a:t> </a:t>
            </a:r>
            <a:r>
              <a:rPr lang="en-US" dirty="0" err="1"/>
              <a:t>коже</a:t>
            </a:r>
            <a:r>
              <a:rPr lang="en-US" dirty="0"/>
              <a:t>, </a:t>
            </a:r>
            <a:r>
              <a:rPr lang="en-US" dirty="0" err="1"/>
              <a:t>проток</a:t>
            </a:r>
            <a:r>
              <a:rPr lang="en-US" dirty="0"/>
              <a:t> </a:t>
            </a:r>
            <a:r>
              <a:rPr lang="en-US" dirty="0" err="1"/>
              <a:t>крви</a:t>
            </a:r>
            <a:r>
              <a:rPr lang="en-US" dirty="0"/>
              <a:t>, </a:t>
            </a:r>
            <a:r>
              <a:rPr lang="en-US" dirty="0" err="1"/>
              <a:t>густина</a:t>
            </a:r>
            <a:r>
              <a:rPr lang="en-US" dirty="0"/>
              <a:t> </a:t>
            </a:r>
            <a:r>
              <a:rPr lang="en-US" dirty="0" err="1"/>
              <a:t>фоликула</a:t>
            </a:r>
            <a:r>
              <a:rPr lang="en-US" dirty="0"/>
              <a:t> </a:t>
            </a:r>
            <a:r>
              <a:rPr lang="en-US" dirty="0" err="1"/>
              <a:t>длаке</a:t>
            </a:r>
            <a:r>
              <a:rPr lang="en-US" dirty="0"/>
              <a:t>, </a:t>
            </a:r>
            <a:r>
              <a:rPr lang="en-US" dirty="0" err="1"/>
              <a:t>знојних</a:t>
            </a:r>
            <a:r>
              <a:rPr lang="en-US" dirty="0"/>
              <a:t> и </a:t>
            </a:r>
            <a:r>
              <a:rPr lang="en-US" dirty="0" err="1"/>
              <a:t>лозних</a:t>
            </a:r>
            <a:r>
              <a:rPr lang="en-US" dirty="0"/>
              <a:t> </a:t>
            </a:r>
            <a:r>
              <a:rPr lang="en-US" dirty="0" err="1"/>
              <a:t>жлезда</a:t>
            </a:r>
            <a:r>
              <a:rPr lang="en-US" dirty="0"/>
              <a:t> </a:t>
            </a:r>
            <a:r>
              <a:rPr lang="en-US" dirty="0" err="1"/>
              <a:t>утичу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пенетреацију</a:t>
            </a:r>
            <a:r>
              <a:rPr lang="en-US" dirty="0"/>
              <a:t>, а </a:t>
            </a:r>
            <a:r>
              <a:rPr lang="en-US" dirty="0" err="1"/>
              <a:t>последично</a:t>
            </a:r>
            <a:r>
              <a:rPr lang="en-US" dirty="0"/>
              <a:t> и </a:t>
            </a:r>
            <a:r>
              <a:rPr lang="sr-Cyrl-RS" dirty="0" smtClean="0"/>
              <a:t>на </a:t>
            </a:r>
            <a:r>
              <a:rPr lang="en-US" dirty="0" err="1" smtClean="0"/>
              <a:t>ефикасност</a:t>
            </a:r>
            <a:r>
              <a:rPr lang="en-US" dirty="0" smtClean="0"/>
              <a:t> </a:t>
            </a:r>
            <a:r>
              <a:rPr lang="en-US" dirty="0" err="1"/>
              <a:t>топикалних</a:t>
            </a:r>
            <a:r>
              <a:rPr lang="en-US" dirty="0"/>
              <a:t> </a:t>
            </a:r>
            <a:r>
              <a:rPr lang="en-US" dirty="0" err="1"/>
              <a:t>препарата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Депилација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dirty="0" err="1"/>
              <a:t>бријање</a:t>
            </a:r>
            <a:r>
              <a:rPr lang="en-US" dirty="0"/>
              <a:t> </a:t>
            </a:r>
            <a:r>
              <a:rPr lang="en-US" dirty="0" err="1"/>
              <a:t>оштећују</a:t>
            </a:r>
            <a:r>
              <a:rPr lang="en-US" dirty="0"/>
              <a:t>  </a:t>
            </a:r>
            <a:r>
              <a:rPr lang="en-US" i="1" dirty="0"/>
              <a:t>stratum </a:t>
            </a:r>
            <a:r>
              <a:rPr lang="en-US" i="1" dirty="0" err="1"/>
              <a:t>corneum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38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Ензими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sr-Cyrl-RS" dirty="0" smtClean="0"/>
              <a:t>Е</a:t>
            </a:r>
            <a:r>
              <a:rPr lang="en-US" dirty="0" err="1" smtClean="0"/>
              <a:t>нзими</a:t>
            </a:r>
            <a:r>
              <a:rPr lang="en-US" dirty="0" smtClean="0"/>
              <a:t> </a:t>
            </a:r>
            <a:r>
              <a:rPr lang="en-US" dirty="0" err="1" smtClean="0"/>
              <a:t>попут</a:t>
            </a:r>
            <a:r>
              <a:rPr lang="en-US" dirty="0" smtClean="0"/>
              <a:t> </a:t>
            </a:r>
            <a:r>
              <a:rPr lang="en-US" b="1" i="1" dirty="0" err="1" smtClean="0"/>
              <a:t>пептидаза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b="1" i="1" dirty="0" err="1"/>
              <a:t>естераза</a:t>
            </a:r>
            <a:r>
              <a:rPr lang="en-US" dirty="0"/>
              <a:t> </a:t>
            </a:r>
            <a:r>
              <a:rPr lang="en-US" dirty="0" err="1" smtClean="0"/>
              <a:t>могу</a:t>
            </a:r>
            <a:r>
              <a:rPr lang="en-US" dirty="0" smtClean="0"/>
              <a:t> </a:t>
            </a:r>
            <a:r>
              <a:rPr lang="en-US" dirty="0" err="1"/>
              <a:t>разградити</a:t>
            </a:r>
            <a:r>
              <a:rPr lang="en-US" dirty="0"/>
              <a:t> </a:t>
            </a:r>
            <a:r>
              <a:rPr lang="en-US" dirty="0" err="1"/>
              <a:t>активну</a:t>
            </a:r>
            <a:r>
              <a:rPr lang="en-US" dirty="0"/>
              <a:t> </a:t>
            </a:r>
            <a:r>
              <a:rPr lang="en-US" dirty="0" err="1"/>
              <a:t>супстанцу</a:t>
            </a:r>
            <a:r>
              <a:rPr lang="en-US" dirty="0"/>
              <a:t> </a:t>
            </a:r>
            <a:r>
              <a:rPr lang="en-US" dirty="0" err="1"/>
              <a:t>пре</a:t>
            </a:r>
            <a:r>
              <a:rPr lang="en-US" dirty="0"/>
              <a:t> </a:t>
            </a:r>
            <a:r>
              <a:rPr lang="en-US" dirty="0" err="1" smtClean="0"/>
              <a:t>него</a:t>
            </a:r>
            <a:r>
              <a:rPr lang="en-US" dirty="0" smtClean="0"/>
              <a:t> </a:t>
            </a:r>
            <a:r>
              <a:rPr lang="en-US" dirty="0" err="1" smtClean="0"/>
              <a:t>што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она</a:t>
            </a:r>
            <a:r>
              <a:rPr lang="en-US" dirty="0" smtClean="0"/>
              <a:t> </a:t>
            </a:r>
            <a:r>
              <a:rPr lang="en-US" dirty="0" err="1" smtClean="0"/>
              <a:t>апсорбује</a:t>
            </a:r>
            <a:r>
              <a:rPr lang="en-US" dirty="0" smtClean="0"/>
              <a:t>. </a:t>
            </a:r>
            <a:endParaRPr lang="sr-Cyrl-RS" dirty="0" smtClean="0"/>
          </a:p>
          <a:p>
            <a:r>
              <a:rPr lang="sr-Cyrl-RS" dirty="0" smtClean="0"/>
              <a:t>Е</a:t>
            </a:r>
            <a:r>
              <a:rPr lang="en-US" dirty="0" err="1" smtClean="0"/>
              <a:t>фикасност</a:t>
            </a:r>
            <a:r>
              <a:rPr lang="en-US" dirty="0" smtClean="0"/>
              <a:t> </a:t>
            </a:r>
            <a:r>
              <a:rPr lang="en-US" dirty="0" err="1"/>
              <a:t>примењеног</a:t>
            </a:r>
            <a:r>
              <a:rPr lang="en-US" dirty="0"/>
              <a:t> </a:t>
            </a:r>
            <a:r>
              <a:rPr lang="en-US" dirty="0" err="1"/>
              <a:t>препарата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смањена</a:t>
            </a:r>
            <a:r>
              <a:rPr lang="en-US" dirty="0"/>
              <a:t>, а </a:t>
            </a:r>
            <a:r>
              <a:rPr lang="en-US" dirty="0" err="1"/>
              <a:t>ефекат</a:t>
            </a:r>
            <a:r>
              <a:rPr lang="en-US" dirty="0"/>
              <a:t> </a:t>
            </a:r>
            <a:r>
              <a:rPr lang="en-US" dirty="0" err="1"/>
              <a:t>ће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умањити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изостати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048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Физичко-хемијски</a:t>
            </a:r>
            <a:r>
              <a:rPr lang="en-US" b="1" dirty="0"/>
              <a:t> </a:t>
            </a:r>
            <a:r>
              <a:rPr lang="en-US" b="1" dirty="0" err="1" smtClean="0"/>
              <a:t>фактори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М</a:t>
            </a:r>
            <a:r>
              <a:rPr lang="en-US" dirty="0" err="1" smtClean="0"/>
              <a:t>олекулск</a:t>
            </a:r>
            <a:r>
              <a:rPr lang="sr-Cyrl-RS" dirty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мас</a:t>
            </a:r>
            <a:r>
              <a:rPr lang="sr-Cyrl-RS" dirty="0" smtClean="0"/>
              <a:t>а</a:t>
            </a:r>
          </a:p>
          <a:p>
            <a:r>
              <a:rPr lang="sr-Cyrl-RS" dirty="0"/>
              <a:t>П</a:t>
            </a:r>
            <a:r>
              <a:rPr lang="en-US" dirty="0" err="1" smtClean="0"/>
              <a:t>артициони</a:t>
            </a:r>
            <a:r>
              <a:rPr lang="en-US" dirty="0" smtClean="0"/>
              <a:t> </a:t>
            </a:r>
            <a:r>
              <a:rPr lang="en-US" dirty="0" err="1" smtClean="0"/>
              <a:t>коефицијент</a:t>
            </a:r>
            <a:endParaRPr lang="sr-Cyrl-RS" dirty="0" smtClean="0"/>
          </a:p>
          <a:p>
            <a:r>
              <a:rPr lang="sr-Cyrl-RS" dirty="0" smtClean="0"/>
              <a:t>Р</a:t>
            </a:r>
            <a:r>
              <a:rPr lang="en-US" dirty="0" err="1" smtClean="0"/>
              <a:t>астворљивост</a:t>
            </a:r>
            <a:r>
              <a:rPr lang="en-US" dirty="0" smtClean="0"/>
              <a:t> </a:t>
            </a:r>
            <a:r>
              <a:rPr lang="en-US" dirty="0"/>
              <a:t>у </a:t>
            </a:r>
            <a:r>
              <a:rPr lang="en-US" dirty="0" err="1" smtClean="0"/>
              <a:t>води</a:t>
            </a:r>
            <a:endParaRPr lang="sr-Cyrl-RS" dirty="0" smtClean="0"/>
          </a:p>
          <a:p>
            <a:r>
              <a:rPr lang="sr-Cyrl-RS" dirty="0" smtClean="0"/>
              <a:t>С</a:t>
            </a:r>
            <a:r>
              <a:rPr lang="en-US" dirty="0" err="1" smtClean="0"/>
              <a:t>тепен</a:t>
            </a:r>
            <a:r>
              <a:rPr lang="en-US" dirty="0" smtClean="0"/>
              <a:t> </a:t>
            </a:r>
            <a:r>
              <a:rPr lang="en-US" dirty="0" err="1" smtClean="0"/>
              <a:t>јонизације</a:t>
            </a:r>
            <a:endParaRPr lang="sr-Cyrl-RS" dirty="0"/>
          </a:p>
          <a:p>
            <a:r>
              <a:rPr lang="sr-Cyrl-RS" dirty="0" smtClean="0"/>
              <a:t>К</a:t>
            </a:r>
            <a:r>
              <a:rPr lang="en-US" dirty="0" err="1" smtClean="0"/>
              <a:t>апацитет</a:t>
            </a:r>
            <a:r>
              <a:rPr lang="en-US" dirty="0" smtClean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грађење</a:t>
            </a:r>
            <a:r>
              <a:rPr lang="en-US" dirty="0"/>
              <a:t> </a:t>
            </a:r>
            <a:r>
              <a:rPr lang="en-US" dirty="0" err="1"/>
              <a:t>водоничних</a:t>
            </a:r>
            <a:r>
              <a:rPr lang="en-US" dirty="0"/>
              <a:t> </a:t>
            </a:r>
            <a:r>
              <a:rPr lang="en-US" dirty="0" err="1" smtClean="0"/>
              <a:t>веза</a:t>
            </a:r>
            <a:endParaRPr lang="sr-Cyrl-RS" dirty="0"/>
          </a:p>
          <a:p>
            <a:r>
              <a:rPr lang="en-US" dirty="0" err="1" smtClean="0"/>
              <a:t>pKa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469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Молекулска</a:t>
            </a:r>
            <a:r>
              <a:rPr lang="en-US" b="1" dirty="0"/>
              <a:t> </a:t>
            </a:r>
            <a:r>
              <a:rPr lang="en-US" b="1" dirty="0" err="1"/>
              <a:t>маса</a:t>
            </a:r>
            <a:r>
              <a:rPr lang="en-US" dirty="0"/>
              <a:t>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dirty="0" smtClean="0"/>
          </a:p>
          <a:p>
            <a:r>
              <a:rPr lang="sr-Cyrl-RS" dirty="0" smtClean="0"/>
              <a:t>М</a:t>
            </a:r>
            <a:r>
              <a:rPr lang="en-US" dirty="0" err="1" smtClean="0"/>
              <a:t>олекул</a:t>
            </a:r>
            <a:r>
              <a:rPr lang="en-US" dirty="0" smtClean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 smtClean="0"/>
              <a:t>мањи</a:t>
            </a:r>
            <a:r>
              <a:rPr lang="en-US" dirty="0" smtClean="0"/>
              <a:t> </a:t>
            </a:r>
            <a:r>
              <a:rPr lang="en-US" dirty="0" err="1"/>
              <a:t>од</a:t>
            </a:r>
            <a:r>
              <a:rPr lang="en-US" dirty="0"/>
              <a:t> 500 </a:t>
            </a:r>
            <a:r>
              <a:rPr lang="en-US" dirty="0" smtClean="0"/>
              <a:t>Da. </a:t>
            </a:r>
            <a:endParaRPr lang="sr-Cyrl-RS" dirty="0" smtClean="0"/>
          </a:p>
          <a:p>
            <a:r>
              <a:rPr lang="sr-Cyrl-RS" dirty="0" smtClean="0"/>
              <a:t>В</a:t>
            </a:r>
            <a:r>
              <a:rPr lang="en-US" dirty="0" err="1" smtClean="0"/>
              <a:t>елики</a:t>
            </a:r>
            <a:r>
              <a:rPr lang="en-US" dirty="0" smtClean="0"/>
              <a:t> </a:t>
            </a:r>
            <a:r>
              <a:rPr lang="en-US" dirty="0" err="1" smtClean="0"/>
              <a:t>поларни</a:t>
            </a:r>
            <a:r>
              <a:rPr lang="en-US" dirty="0" smtClean="0"/>
              <a:t> </a:t>
            </a:r>
            <a:r>
              <a:rPr lang="en-US" dirty="0" err="1" smtClean="0"/>
              <a:t>молекул</a:t>
            </a:r>
            <a:r>
              <a:rPr lang="sr-Cyrl-RS" dirty="0" smtClean="0"/>
              <a:t>и</a:t>
            </a:r>
            <a:r>
              <a:rPr lang="en-US" dirty="0" smtClean="0"/>
              <a:t>, </a:t>
            </a:r>
            <a:r>
              <a:rPr lang="en-US" dirty="0" err="1" smtClean="0"/>
              <a:t>већи</a:t>
            </a:r>
            <a:r>
              <a:rPr lang="en-US" dirty="0" smtClean="0"/>
              <a:t> </a:t>
            </a:r>
            <a:r>
              <a:rPr lang="en-US" dirty="0" err="1"/>
              <a:t>од</a:t>
            </a:r>
            <a:r>
              <a:rPr lang="en-US" dirty="0"/>
              <a:t> 500 Da, </a:t>
            </a:r>
            <a:r>
              <a:rPr lang="en-US" dirty="0" err="1"/>
              <a:t>попут</a:t>
            </a:r>
            <a:r>
              <a:rPr lang="en-US" dirty="0"/>
              <a:t> </a:t>
            </a:r>
            <a:r>
              <a:rPr lang="en-US" dirty="0" err="1"/>
              <a:t>терапеутских</a:t>
            </a:r>
            <a:r>
              <a:rPr lang="en-US" dirty="0"/>
              <a:t> </a:t>
            </a:r>
            <a:r>
              <a:rPr lang="en-US" dirty="0" err="1"/>
              <a:t>протеина</a:t>
            </a:r>
            <a:r>
              <a:rPr lang="en-US" dirty="0"/>
              <a:t> и </a:t>
            </a:r>
            <a:r>
              <a:rPr lang="en-US" dirty="0" err="1"/>
              <a:t>пептида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17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Испорука</a:t>
            </a:r>
            <a:r>
              <a:rPr lang="en-US" b="1" dirty="0"/>
              <a:t> </a:t>
            </a:r>
            <a:r>
              <a:rPr lang="en-US" b="1" dirty="0" err="1"/>
              <a:t>лекова</a:t>
            </a:r>
            <a:r>
              <a:rPr lang="en-US" b="1" dirty="0"/>
              <a:t> </a:t>
            </a:r>
            <a:r>
              <a:rPr lang="en-US" b="1" dirty="0" err="1"/>
              <a:t>преко</a:t>
            </a:r>
            <a:r>
              <a:rPr lang="en-US" b="1" dirty="0"/>
              <a:t> </a:t>
            </a:r>
            <a:r>
              <a:rPr lang="en-US" b="1" dirty="0" err="1"/>
              <a:t>коже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Топикална</a:t>
            </a:r>
            <a:r>
              <a:rPr lang="en-US" b="1" dirty="0" smtClean="0"/>
              <a:t> </a:t>
            </a:r>
            <a:r>
              <a:rPr lang="en-US" b="1" dirty="0" err="1"/>
              <a:t>испорука</a:t>
            </a:r>
            <a:r>
              <a:rPr lang="en-US" b="1" dirty="0"/>
              <a:t> </a:t>
            </a:r>
            <a:r>
              <a:rPr lang="en-US" b="1" dirty="0" err="1"/>
              <a:t>лекова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применa</a:t>
            </a:r>
            <a:r>
              <a:rPr lang="en-US" dirty="0" smtClean="0"/>
              <a:t> </a:t>
            </a:r>
            <a:r>
              <a:rPr lang="en-US" dirty="0" err="1" smtClean="0"/>
              <a:t>препарата</a:t>
            </a:r>
            <a:r>
              <a:rPr lang="en-US" dirty="0" smtClean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кожу</a:t>
            </a:r>
            <a:r>
              <a:rPr lang="en-US" dirty="0"/>
              <a:t> у </a:t>
            </a:r>
            <a:r>
              <a:rPr lang="en-US" dirty="0" err="1"/>
              <a:t>циљу</a:t>
            </a:r>
            <a:r>
              <a:rPr lang="en-US" dirty="0"/>
              <a:t> </a:t>
            </a:r>
            <a:r>
              <a:rPr lang="en-US" dirty="0" err="1"/>
              <a:t>третмана</a:t>
            </a:r>
            <a:r>
              <a:rPr lang="en-US" dirty="0"/>
              <a:t> </a:t>
            </a:r>
            <a:r>
              <a:rPr lang="en-US" dirty="0" err="1"/>
              <a:t>одређених</a:t>
            </a:r>
            <a:r>
              <a:rPr lang="en-US" dirty="0"/>
              <a:t> </a:t>
            </a:r>
            <a:r>
              <a:rPr lang="en-US" dirty="0" err="1"/>
              <a:t>кожних</a:t>
            </a:r>
            <a:r>
              <a:rPr lang="en-US" dirty="0"/>
              <a:t> </a:t>
            </a:r>
            <a:r>
              <a:rPr lang="en-US" dirty="0" err="1"/>
              <a:t>промена</a:t>
            </a:r>
            <a:r>
              <a:rPr lang="en-US" dirty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/>
              <a:t>кожних</a:t>
            </a:r>
            <a:r>
              <a:rPr lang="en-US" dirty="0"/>
              <a:t> </a:t>
            </a:r>
            <a:r>
              <a:rPr lang="en-US" dirty="0" err="1"/>
              <a:t>манифестација</a:t>
            </a:r>
            <a:r>
              <a:rPr lang="en-US" dirty="0"/>
              <a:t> </a:t>
            </a:r>
            <a:r>
              <a:rPr lang="en-US" dirty="0" err="1"/>
              <a:t>других</a:t>
            </a:r>
            <a:r>
              <a:rPr lang="en-US" dirty="0"/>
              <a:t> </a:t>
            </a:r>
            <a:r>
              <a:rPr lang="en-US" dirty="0" err="1" smtClean="0"/>
              <a:t>болест</a:t>
            </a:r>
            <a:r>
              <a:rPr lang="sr-Cyrl-RS" dirty="0" smtClean="0"/>
              <a:t>и</a:t>
            </a:r>
            <a:r>
              <a:rPr lang="en-US" dirty="0" smtClean="0"/>
              <a:t>. </a:t>
            </a:r>
            <a:endParaRPr lang="sr-Cyrl-RS" dirty="0" smtClean="0"/>
          </a:p>
          <a:p>
            <a:endParaRPr lang="en-US" dirty="0" smtClean="0"/>
          </a:p>
          <a:p>
            <a:r>
              <a:rPr lang="en-US" b="1" dirty="0" err="1" smtClean="0"/>
              <a:t>Регионална</a:t>
            </a:r>
            <a:r>
              <a:rPr lang="en-US" b="1" dirty="0" smtClean="0"/>
              <a:t> </a:t>
            </a:r>
            <a:r>
              <a:rPr lang="en-US" b="1" dirty="0" err="1"/>
              <a:t>испорука</a:t>
            </a:r>
            <a:r>
              <a:rPr lang="en-US" dirty="0"/>
              <a:t> </a:t>
            </a:r>
            <a:r>
              <a:rPr lang="sr-Cyrl-RS" b="1" dirty="0" smtClean="0"/>
              <a:t>лекова -</a:t>
            </a:r>
            <a:r>
              <a:rPr lang="sr-Cyrl-RS" dirty="0" smtClean="0"/>
              <a:t> </a:t>
            </a:r>
            <a:r>
              <a:rPr lang="en-US" dirty="0" err="1" smtClean="0"/>
              <a:t>примен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/>
              <a:t>формулације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кожу</a:t>
            </a:r>
            <a:r>
              <a:rPr lang="en-US" dirty="0"/>
              <a:t> у </a:t>
            </a:r>
            <a:r>
              <a:rPr lang="en-US" dirty="0" err="1"/>
              <a:t>циљу</a:t>
            </a:r>
            <a:r>
              <a:rPr lang="en-US" dirty="0"/>
              <a:t> </a:t>
            </a:r>
            <a:r>
              <a:rPr lang="en-US" dirty="0" err="1"/>
              <a:t>лечења</a:t>
            </a:r>
            <a:r>
              <a:rPr lang="en-US" dirty="0"/>
              <a:t> </a:t>
            </a:r>
            <a:r>
              <a:rPr lang="en-US" dirty="0" err="1"/>
              <a:t>промена</a:t>
            </a:r>
            <a:r>
              <a:rPr lang="en-US" dirty="0"/>
              <a:t> у </a:t>
            </a:r>
            <a:r>
              <a:rPr lang="en-US" dirty="0" err="1"/>
              <a:t>дубљем</a:t>
            </a:r>
            <a:r>
              <a:rPr lang="en-US" dirty="0"/>
              <a:t> </a:t>
            </a:r>
            <a:r>
              <a:rPr lang="en-US" dirty="0" err="1"/>
              <a:t>ткиву</a:t>
            </a:r>
            <a:r>
              <a:rPr lang="en-US" dirty="0"/>
              <a:t> (</a:t>
            </a:r>
            <a:r>
              <a:rPr lang="en-US" dirty="0" err="1"/>
              <a:t>мишић</a:t>
            </a:r>
            <a:r>
              <a:rPr lang="en-US" dirty="0"/>
              <a:t>, </a:t>
            </a:r>
            <a:r>
              <a:rPr lang="en-US" dirty="0" err="1"/>
              <a:t>зглоб</a:t>
            </a:r>
            <a:r>
              <a:rPr lang="en-US" dirty="0"/>
              <a:t>). </a:t>
            </a:r>
            <a:endParaRPr lang="sr-Cyrl-RS" dirty="0" smtClean="0"/>
          </a:p>
          <a:p>
            <a:endParaRPr lang="en-US" dirty="0" smtClean="0"/>
          </a:p>
          <a:p>
            <a:r>
              <a:rPr lang="en-US" b="1" dirty="0" err="1" smtClean="0"/>
              <a:t>Трансдермалнa</a:t>
            </a:r>
            <a:r>
              <a:rPr lang="en-US" b="1" dirty="0" smtClean="0"/>
              <a:t> </a:t>
            </a:r>
            <a:r>
              <a:rPr lang="en-US" b="1" dirty="0" err="1"/>
              <a:t>испорука</a:t>
            </a:r>
            <a:r>
              <a:rPr lang="en-US" b="1" dirty="0"/>
              <a:t> </a:t>
            </a:r>
            <a:r>
              <a:rPr lang="en-US" b="1" dirty="0" err="1" smtClean="0"/>
              <a:t>лекова</a:t>
            </a:r>
            <a:r>
              <a:rPr lang="sr-Cyrl-RS" b="1" dirty="0" smtClean="0"/>
              <a:t> - </a:t>
            </a:r>
            <a:r>
              <a:rPr lang="en-US" dirty="0" err="1" smtClean="0"/>
              <a:t>апликациј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кожу</a:t>
            </a:r>
            <a:r>
              <a:rPr lang="en-US" dirty="0"/>
              <a:t> у </a:t>
            </a:r>
            <a:r>
              <a:rPr lang="en-US" dirty="0" err="1"/>
              <a:t>циљу</a:t>
            </a:r>
            <a:r>
              <a:rPr lang="en-US" dirty="0"/>
              <a:t> </a:t>
            </a:r>
            <a:r>
              <a:rPr lang="en-US" dirty="0" err="1"/>
              <a:t>испољавања</a:t>
            </a:r>
            <a:r>
              <a:rPr lang="en-US" dirty="0"/>
              <a:t> </a:t>
            </a:r>
            <a:r>
              <a:rPr lang="en-US" dirty="0" err="1"/>
              <a:t>системског</a:t>
            </a:r>
            <a:r>
              <a:rPr lang="en-US" dirty="0"/>
              <a:t> </a:t>
            </a:r>
            <a:r>
              <a:rPr lang="en-US" dirty="0" err="1"/>
              <a:t>деловања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60479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Растворљивост</a:t>
            </a:r>
            <a:r>
              <a:rPr lang="en-US" b="1" dirty="0"/>
              <a:t> и </a:t>
            </a:r>
            <a:r>
              <a:rPr lang="en-US" b="1" dirty="0" err="1"/>
              <a:t>партициони</a:t>
            </a:r>
            <a:r>
              <a:rPr lang="en-US" b="1" dirty="0"/>
              <a:t> </a:t>
            </a:r>
            <a:r>
              <a:rPr lang="en-US" b="1" dirty="0" err="1"/>
              <a:t>коефицијент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И</a:t>
            </a:r>
            <a:r>
              <a:rPr lang="en-US" dirty="0" err="1" smtClean="0"/>
              <a:t>зразито</a:t>
            </a:r>
            <a:r>
              <a:rPr lang="en-US" dirty="0" smtClean="0"/>
              <a:t> </a:t>
            </a:r>
            <a:r>
              <a:rPr lang="en-US" b="1" dirty="0" err="1"/>
              <a:t>хидрофилна</a:t>
            </a:r>
            <a:r>
              <a:rPr lang="en-US" dirty="0"/>
              <a:t> </a:t>
            </a:r>
            <a:r>
              <a:rPr lang="sr-Cyrl-RS" dirty="0" smtClean="0"/>
              <a:t>супстанца </a:t>
            </a:r>
            <a:r>
              <a:rPr lang="en-US" dirty="0" err="1" smtClean="0"/>
              <a:t>неће</a:t>
            </a:r>
            <a:r>
              <a:rPr lang="en-US" dirty="0" smtClean="0"/>
              <a:t> </a:t>
            </a:r>
            <a:r>
              <a:rPr lang="en-US" dirty="0" err="1"/>
              <a:t>проћи</a:t>
            </a:r>
            <a:r>
              <a:rPr lang="en-US" dirty="0"/>
              <a:t> у </a:t>
            </a:r>
            <a:r>
              <a:rPr lang="en-US" dirty="0" err="1"/>
              <a:t>доминантно</a:t>
            </a:r>
            <a:r>
              <a:rPr lang="en-US" dirty="0"/>
              <a:t> </a:t>
            </a:r>
            <a:r>
              <a:rPr lang="en-US" dirty="0" err="1"/>
              <a:t>липидну</a:t>
            </a:r>
            <a:r>
              <a:rPr lang="en-US" dirty="0"/>
              <a:t> </a:t>
            </a:r>
            <a:r>
              <a:rPr lang="en-US" dirty="0" err="1"/>
              <a:t>средину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i="1" dirty="0"/>
              <a:t>stratum </a:t>
            </a:r>
            <a:r>
              <a:rPr lang="en-US" i="1" dirty="0" err="1"/>
              <a:t>corneum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sr-Cyrl-RS" dirty="0" smtClean="0"/>
              <a:t>Изразито </a:t>
            </a:r>
            <a:r>
              <a:rPr lang="sr-Cyrl-RS" b="1" dirty="0" smtClean="0"/>
              <a:t>липофилна</a:t>
            </a:r>
            <a:r>
              <a:rPr lang="sr-Cyrl-RS" dirty="0" smtClean="0"/>
              <a:t> </a:t>
            </a:r>
            <a:r>
              <a:rPr lang="en-US" dirty="0" err="1" smtClean="0"/>
              <a:t>супстанца</a:t>
            </a:r>
            <a:r>
              <a:rPr lang="en-US" dirty="0" smtClean="0"/>
              <a:t> </a:t>
            </a:r>
            <a:r>
              <a:rPr lang="en-US" dirty="0" err="1" smtClean="0"/>
              <a:t>ће</a:t>
            </a:r>
            <a:r>
              <a:rPr lang="en-US" dirty="0" smtClean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лакоћом</a:t>
            </a:r>
            <a:r>
              <a:rPr lang="en-US" dirty="0"/>
              <a:t> </a:t>
            </a:r>
            <a:r>
              <a:rPr lang="en-US" dirty="0" err="1"/>
              <a:t>проћи</a:t>
            </a:r>
            <a:r>
              <a:rPr lang="en-US" dirty="0"/>
              <a:t> </a:t>
            </a:r>
            <a:r>
              <a:rPr lang="en-US" i="1" dirty="0"/>
              <a:t>stratum </a:t>
            </a:r>
            <a:r>
              <a:rPr lang="en-US" i="1" dirty="0" err="1"/>
              <a:t>corneum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ће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том</a:t>
            </a:r>
            <a:r>
              <a:rPr lang="en-US" dirty="0"/>
              <a:t> </a:t>
            </a:r>
            <a:r>
              <a:rPr lang="en-US" dirty="0" err="1"/>
              <a:t>нивоу</a:t>
            </a:r>
            <a:r>
              <a:rPr lang="en-US" dirty="0"/>
              <a:t> и </a:t>
            </a:r>
            <a:r>
              <a:rPr lang="en-US" dirty="0" err="1"/>
              <a:t>остати</a:t>
            </a:r>
            <a:r>
              <a:rPr lang="en-US" dirty="0"/>
              <a:t>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неће</a:t>
            </a:r>
            <a:r>
              <a:rPr lang="en-US" dirty="0"/>
              <a:t> </a:t>
            </a:r>
            <a:r>
              <a:rPr lang="en-US" dirty="0" err="1"/>
              <a:t>распоредити</a:t>
            </a:r>
            <a:r>
              <a:rPr lang="en-US" dirty="0"/>
              <a:t> у </a:t>
            </a:r>
            <a:r>
              <a:rPr lang="en-US" dirty="0" err="1"/>
              <a:t>хидрофилној</a:t>
            </a:r>
            <a:r>
              <a:rPr lang="en-US" dirty="0"/>
              <a:t> </a:t>
            </a:r>
            <a:r>
              <a:rPr lang="en-US" dirty="0" err="1"/>
              <a:t>средини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епидермално</a:t>
            </a:r>
            <a:r>
              <a:rPr lang="en-US" dirty="0"/>
              <a:t> </a:t>
            </a:r>
            <a:r>
              <a:rPr lang="en-US" dirty="0" err="1"/>
              <a:t>ткиво</a:t>
            </a:r>
            <a:r>
              <a:rPr lang="en-US" dirty="0"/>
              <a:t> </a:t>
            </a:r>
            <a:r>
              <a:rPr lang="en-US" dirty="0" err="1"/>
              <a:t>испод</a:t>
            </a:r>
            <a:r>
              <a:rPr lang="en-US" dirty="0"/>
              <a:t>. </a:t>
            </a: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  </a:t>
            </a:r>
          </a:p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</a:rPr>
              <a:t> </a:t>
            </a:r>
            <a:r>
              <a:rPr lang="sr-Cyrl-RS" b="1" dirty="0" smtClean="0">
                <a:solidFill>
                  <a:srgbClr val="FF0000"/>
                </a:solidFill>
              </a:rPr>
              <a:t>                      </a:t>
            </a:r>
            <a:r>
              <a:rPr lang="en-US" b="1" dirty="0" smtClean="0">
                <a:solidFill>
                  <a:srgbClr val="FF0000"/>
                </a:solidFill>
              </a:rPr>
              <a:t>1 </a:t>
            </a:r>
            <a:r>
              <a:rPr lang="en-US" b="1" dirty="0">
                <a:solidFill>
                  <a:srgbClr val="FF0000"/>
                </a:solidFill>
              </a:rPr>
              <a:t>≤ </a:t>
            </a:r>
            <a:r>
              <a:rPr lang="en-US" b="1" dirty="0" err="1">
                <a:solidFill>
                  <a:srgbClr val="FF0000"/>
                </a:solidFill>
              </a:rPr>
              <a:t>logP</a:t>
            </a:r>
            <a:r>
              <a:rPr lang="en-US" b="1" dirty="0">
                <a:solidFill>
                  <a:srgbClr val="FF0000"/>
                </a:solidFill>
              </a:rPr>
              <a:t> ≤ </a:t>
            </a:r>
            <a:r>
              <a:rPr lang="en-US" b="1" dirty="0" smtClean="0">
                <a:solidFill>
                  <a:srgbClr val="FF0000"/>
                </a:solidFill>
              </a:rPr>
              <a:t>3</a:t>
            </a:r>
            <a:endParaRPr lang="sr-Cyrl-RS" dirty="0" smtClean="0"/>
          </a:p>
          <a:p>
            <a:pPr marL="0" indent="0">
              <a:buNone/>
            </a:pPr>
            <a:endParaRPr lang="sr-Cyrl-RS" dirty="0"/>
          </a:p>
          <a:p>
            <a:r>
              <a:rPr lang="en-US" dirty="0" err="1" smtClean="0"/>
              <a:t>Адекватна</a:t>
            </a:r>
            <a:r>
              <a:rPr lang="en-US" dirty="0" smtClean="0"/>
              <a:t> </a:t>
            </a:r>
            <a:r>
              <a:rPr lang="en-US" dirty="0" err="1"/>
              <a:t>растворљивост</a:t>
            </a:r>
            <a:r>
              <a:rPr lang="en-US" dirty="0"/>
              <a:t> </a:t>
            </a:r>
            <a:r>
              <a:rPr lang="en-US" dirty="0" err="1"/>
              <a:t>неопходна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у </a:t>
            </a:r>
            <a:r>
              <a:rPr lang="en-US" dirty="0" err="1"/>
              <a:t>циљу</a:t>
            </a:r>
            <a:r>
              <a:rPr lang="en-US" dirty="0"/>
              <a:t> </a:t>
            </a:r>
            <a:r>
              <a:rPr lang="en-US" dirty="0" err="1"/>
              <a:t>постизања</a:t>
            </a:r>
            <a:r>
              <a:rPr lang="en-US" dirty="0"/>
              <a:t> </a:t>
            </a:r>
            <a:r>
              <a:rPr lang="en-US" dirty="0" err="1"/>
              <a:t>жељеног</a:t>
            </a:r>
            <a:r>
              <a:rPr lang="en-US" dirty="0"/>
              <a:t> </a:t>
            </a:r>
            <a:r>
              <a:rPr lang="en-US" dirty="0" err="1"/>
              <a:t>терапијског</a:t>
            </a:r>
            <a:r>
              <a:rPr lang="en-US" dirty="0"/>
              <a:t> </a:t>
            </a:r>
            <a:r>
              <a:rPr lang="en-US" dirty="0" err="1"/>
              <a:t>ефекта</a:t>
            </a:r>
            <a:r>
              <a:rPr lang="en-US" dirty="0"/>
              <a:t>, а </a:t>
            </a:r>
            <a:r>
              <a:rPr lang="en-US" dirty="0" err="1"/>
              <a:t>пожељно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буде</a:t>
            </a:r>
            <a:r>
              <a:rPr lang="en-US" dirty="0"/>
              <a:t>  </a:t>
            </a:r>
            <a:r>
              <a:rPr lang="en-US" b="1" dirty="0">
                <a:solidFill>
                  <a:srgbClr val="FF0000"/>
                </a:solidFill>
              </a:rPr>
              <a:t>&gt; 1 mg/ml</a:t>
            </a:r>
            <a:r>
              <a:rPr lang="en-US" dirty="0" smtClean="0"/>
              <a:t>.</a:t>
            </a:r>
            <a:endParaRPr lang="sr-Cyrl-R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3048000" y="4099560"/>
            <a:ext cx="304800" cy="548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4905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Степен</a:t>
            </a:r>
            <a:r>
              <a:rPr lang="en-US" b="1" dirty="0"/>
              <a:t> </a:t>
            </a:r>
            <a:r>
              <a:rPr lang="en-US" b="1" dirty="0" err="1"/>
              <a:t>јонизације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dirty="0" smtClean="0"/>
          </a:p>
          <a:p>
            <a:r>
              <a:rPr lang="en-US" dirty="0" smtClean="0"/>
              <a:t>SC </a:t>
            </a:r>
            <a:r>
              <a:rPr lang="en-US" dirty="0" err="1"/>
              <a:t>представља</a:t>
            </a:r>
            <a:r>
              <a:rPr lang="en-US" dirty="0"/>
              <a:t> </a:t>
            </a:r>
            <a:r>
              <a:rPr lang="en-US" dirty="0" err="1"/>
              <a:t>баријеру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пролазак</a:t>
            </a:r>
            <a:r>
              <a:rPr lang="en-US" dirty="0"/>
              <a:t> </a:t>
            </a:r>
            <a:r>
              <a:rPr lang="en-US" dirty="0" err="1"/>
              <a:t>наелектрисаних</a:t>
            </a:r>
            <a:r>
              <a:rPr lang="en-US" dirty="0"/>
              <a:t> </a:t>
            </a:r>
            <a:r>
              <a:rPr lang="en-US" dirty="0" err="1"/>
              <a:t>молекула</a:t>
            </a:r>
            <a:r>
              <a:rPr lang="en-US" dirty="0"/>
              <a:t>, </a:t>
            </a:r>
            <a:r>
              <a:rPr lang="en-US" dirty="0" err="1"/>
              <a:t>јона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 smtClean="0"/>
              <a:t>кожу</a:t>
            </a:r>
            <a:r>
              <a:rPr lang="sr-Cyrl-RS" dirty="0"/>
              <a:t>.</a:t>
            </a:r>
            <a:endParaRPr lang="sr-Cyrl-RS" dirty="0" smtClean="0"/>
          </a:p>
          <a:p>
            <a:r>
              <a:rPr lang="sr-Cyrl-RS" dirty="0" smtClean="0"/>
              <a:t>П</a:t>
            </a:r>
            <a:r>
              <a:rPr lang="en-US" dirty="0" err="1" smtClean="0"/>
              <a:t>ролазак</a:t>
            </a:r>
            <a:r>
              <a:rPr lang="en-US" dirty="0" smtClean="0"/>
              <a:t> </a:t>
            </a:r>
            <a:r>
              <a:rPr lang="en-US" dirty="0" err="1"/>
              <a:t>катјона</a:t>
            </a:r>
            <a:r>
              <a:rPr lang="en-US" dirty="0"/>
              <a:t> </a:t>
            </a:r>
            <a:r>
              <a:rPr lang="en-US" dirty="0" err="1"/>
              <a:t>бржи</a:t>
            </a:r>
            <a:r>
              <a:rPr lang="en-US" dirty="0"/>
              <a:t> </a:t>
            </a:r>
            <a:r>
              <a:rPr lang="sr-Cyrl-RS" dirty="0" smtClean="0"/>
              <a:t>је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анјон</a:t>
            </a:r>
            <a:r>
              <a:rPr lang="sr-Cyrl-RS" dirty="0" smtClean="0"/>
              <a:t>а.</a:t>
            </a:r>
          </a:p>
          <a:p>
            <a:endParaRPr lang="sr-Cyrl-RS" dirty="0" smtClean="0"/>
          </a:p>
          <a:p>
            <a:r>
              <a:rPr lang="sr-Cyrl-RS" dirty="0" smtClean="0"/>
              <a:t>Л</a:t>
            </a:r>
            <a:r>
              <a:rPr lang="en-US" dirty="0" err="1" smtClean="0"/>
              <a:t>екови</a:t>
            </a:r>
            <a:r>
              <a:rPr lang="en-US" dirty="0" smtClean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слабе</a:t>
            </a:r>
            <a:r>
              <a:rPr lang="en-US" dirty="0"/>
              <a:t> </a:t>
            </a:r>
            <a:r>
              <a:rPr lang="en-US" dirty="0" err="1"/>
              <a:t>киселине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слабе</a:t>
            </a:r>
            <a:r>
              <a:rPr lang="en-US" dirty="0"/>
              <a:t> </a:t>
            </a:r>
            <a:r>
              <a:rPr lang="sr-Cyrl-RS" dirty="0" smtClean="0"/>
              <a:t>базе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/>
              <a:t>ће</a:t>
            </a:r>
            <a:r>
              <a:rPr lang="en-US" dirty="0"/>
              <a:t> </a:t>
            </a:r>
            <a:r>
              <a:rPr lang="en-US" dirty="0" err="1"/>
              <a:t>проћи</a:t>
            </a:r>
            <a:r>
              <a:rPr lang="en-US" dirty="0"/>
              <a:t> </a:t>
            </a:r>
            <a:r>
              <a:rPr lang="sr-Latn-RS" dirty="0" smtClean="0"/>
              <a:t>SC </a:t>
            </a:r>
            <a:r>
              <a:rPr lang="en-US" dirty="0" err="1" smtClean="0"/>
              <a:t>уколико</a:t>
            </a:r>
            <a:r>
              <a:rPr lang="en-US" dirty="0" smtClean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претежно</a:t>
            </a:r>
            <a:r>
              <a:rPr lang="en-US" dirty="0"/>
              <a:t> у </a:t>
            </a:r>
            <a:r>
              <a:rPr lang="en-US" dirty="0" err="1"/>
              <a:t>нејонизованом</a:t>
            </a:r>
            <a:r>
              <a:rPr lang="en-US" dirty="0"/>
              <a:t> </a:t>
            </a:r>
            <a:r>
              <a:rPr lang="en-US" dirty="0" err="1"/>
              <a:t>стању</a:t>
            </a:r>
            <a:r>
              <a:rPr lang="en-US" dirty="0"/>
              <a:t>, </a:t>
            </a:r>
            <a:r>
              <a:rPr lang="en-US" dirty="0" err="1"/>
              <a:t>односно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липофилни</a:t>
            </a:r>
            <a:r>
              <a:rPr lang="en-US" dirty="0"/>
              <a:t>. </a:t>
            </a:r>
            <a:endParaRPr lang="sr-Cyrl-RS" dirty="0" smtClean="0"/>
          </a:p>
          <a:p>
            <a:endParaRPr lang="sr-Cyrl-RS" dirty="0" smtClean="0"/>
          </a:p>
          <a:p>
            <a:r>
              <a:rPr lang="en-US" dirty="0" smtClean="0"/>
              <a:t>pH </a:t>
            </a:r>
            <a:r>
              <a:rPr lang="en-US" dirty="0" err="1" smtClean="0"/>
              <a:t>коже</a:t>
            </a:r>
            <a:r>
              <a:rPr lang="sr-Cyrl-RS" dirty="0" smtClean="0"/>
              <a:t>: </a:t>
            </a:r>
            <a:r>
              <a:rPr lang="en-US" b="1" dirty="0" smtClean="0">
                <a:solidFill>
                  <a:srgbClr val="FF0000"/>
                </a:solidFill>
              </a:rPr>
              <a:t>4-7,4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552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Фармацеутско-технолошки</a:t>
            </a:r>
            <a:r>
              <a:rPr lang="en-US" b="1" dirty="0" smtClean="0"/>
              <a:t> </a:t>
            </a:r>
            <a:r>
              <a:rPr lang="en-US" b="1" dirty="0" err="1"/>
              <a:t>фактори</a:t>
            </a:r>
            <a:r>
              <a:rPr lang="en-US" b="1" dirty="0"/>
              <a:t> </a:t>
            </a:r>
            <a:r>
              <a:rPr lang="en-US" b="1" dirty="0" err="1"/>
              <a:t>који</a:t>
            </a:r>
            <a:r>
              <a:rPr lang="en-US" b="1" dirty="0"/>
              <a:t> </a:t>
            </a:r>
            <a:r>
              <a:rPr lang="en-US" b="1" dirty="0" err="1"/>
              <a:t>утичу</a:t>
            </a:r>
            <a:r>
              <a:rPr lang="en-US" b="1" dirty="0"/>
              <a:t> </a:t>
            </a:r>
            <a:r>
              <a:rPr lang="en-US" b="1" dirty="0" err="1"/>
              <a:t>на</a:t>
            </a:r>
            <a:r>
              <a:rPr lang="en-US" b="1" dirty="0"/>
              <a:t> </a:t>
            </a:r>
            <a:r>
              <a:rPr lang="en-US" b="1" dirty="0" err="1"/>
              <a:t>транспорт</a:t>
            </a:r>
            <a:r>
              <a:rPr lang="en-US" b="1" dirty="0"/>
              <a:t> </a:t>
            </a:r>
            <a:r>
              <a:rPr lang="en-US" b="1" dirty="0" err="1"/>
              <a:t>лека</a:t>
            </a:r>
            <a:r>
              <a:rPr lang="en-US" b="1" dirty="0"/>
              <a:t> </a:t>
            </a:r>
            <a:r>
              <a:rPr lang="en-US" b="1" dirty="0" err="1"/>
              <a:t>кроз</a:t>
            </a:r>
            <a:r>
              <a:rPr lang="en-US" b="1" dirty="0"/>
              <a:t> </a:t>
            </a:r>
            <a:r>
              <a:rPr lang="en-US" b="1" dirty="0" err="1" smtClean="0"/>
              <a:t>кожу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Физичко-хемијске</a:t>
            </a:r>
            <a:r>
              <a:rPr lang="en-US" dirty="0" smtClean="0"/>
              <a:t> </a:t>
            </a:r>
            <a:r>
              <a:rPr lang="en-US" dirty="0" err="1"/>
              <a:t>особине</a:t>
            </a:r>
            <a:r>
              <a:rPr lang="en-US" dirty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избор</a:t>
            </a:r>
            <a:r>
              <a:rPr lang="en-US" dirty="0"/>
              <a:t> </a:t>
            </a:r>
            <a:r>
              <a:rPr lang="en-US" dirty="0" err="1"/>
              <a:t>дозираног</a:t>
            </a:r>
            <a:r>
              <a:rPr lang="en-US" dirty="0"/>
              <a:t> </a:t>
            </a:r>
            <a:r>
              <a:rPr lang="en-US" dirty="0" err="1"/>
              <a:t>облика</a:t>
            </a:r>
            <a:r>
              <a:rPr lang="en-US" dirty="0"/>
              <a:t> </a:t>
            </a:r>
            <a:r>
              <a:rPr lang="en-US" dirty="0" err="1"/>
              <a:t>утичу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место</a:t>
            </a:r>
            <a:r>
              <a:rPr lang="en-US" dirty="0"/>
              <a:t> </a:t>
            </a:r>
            <a:r>
              <a:rPr lang="en-US" dirty="0" err="1"/>
              <a:t>деловања</a:t>
            </a:r>
            <a:r>
              <a:rPr lang="en-US" dirty="0"/>
              <a:t> </a:t>
            </a:r>
            <a:r>
              <a:rPr lang="en-US" dirty="0" err="1"/>
              <a:t>топикалног</a:t>
            </a:r>
            <a:r>
              <a:rPr lang="en-US" dirty="0"/>
              <a:t> </a:t>
            </a:r>
            <a:r>
              <a:rPr lang="en-US" dirty="0" err="1"/>
              <a:t>препарата</a:t>
            </a:r>
            <a:r>
              <a:rPr lang="en-US" dirty="0" smtClean="0"/>
              <a:t>.</a:t>
            </a:r>
            <a:endParaRPr lang="sr-Cyrl-RS" dirty="0" smtClean="0"/>
          </a:p>
          <a:p>
            <a:endParaRPr lang="sr-Cyrl-RS" dirty="0" smtClean="0"/>
          </a:p>
          <a:p>
            <a:r>
              <a:rPr lang="en-US" dirty="0" err="1" smtClean="0"/>
              <a:t>Лекови</a:t>
            </a:r>
            <a:r>
              <a:rPr lang="sr-Cyrl-RS" dirty="0" smtClean="0"/>
              <a:t>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користе</a:t>
            </a:r>
            <a:r>
              <a:rPr lang="en-US" dirty="0"/>
              <a:t> у </a:t>
            </a:r>
            <a:r>
              <a:rPr lang="en-US" dirty="0" err="1"/>
              <a:t>третману</a:t>
            </a:r>
            <a:r>
              <a:rPr lang="en-US" dirty="0"/>
              <a:t> </a:t>
            </a:r>
            <a:r>
              <a:rPr lang="en-US" dirty="0" err="1"/>
              <a:t>педикулозе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дизијанирају</a:t>
            </a:r>
            <a:r>
              <a:rPr lang="en-US" dirty="0"/>
              <a:t> </a:t>
            </a:r>
            <a:r>
              <a:rPr lang="en-US" dirty="0" err="1"/>
              <a:t>тако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остваре</a:t>
            </a:r>
            <a:r>
              <a:rPr lang="en-US" dirty="0"/>
              <a:t> </a:t>
            </a:r>
            <a:r>
              <a:rPr lang="en-US" dirty="0" err="1"/>
              <a:t>деловање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b="1" dirty="0" err="1"/>
              <a:t>површини</a:t>
            </a:r>
            <a:r>
              <a:rPr lang="en-US" b="1" dirty="0"/>
              <a:t> </a:t>
            </a:r>
            <a:r>
              <a:rPr lang="en-US" b="1" dirty="0" err="1"/>
              <a:t>коже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en-US" dirty="0" err="1" smtClean="0"/>
              <a:t>Ограничено</a:t>
            </a:r>
            <a:r>
              <a:rPr lang="en-US" dirty="0" smtClean="0"/>
              <a:t> </a:t>
            </a:r>
            <a:r>
              <a:rPr lang="en-US" dirty="0" err="1"/>
              <a:t>деловање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b="1" dirty="0" err="1"/>
              <a:t>површини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очекује</a:t>
            </a:r>
            <a:r>
              <a:rPr lang="en-US" dirty="0"/>
              <a:t> и </a:t>
            </a:r>
            <a:r>
              <a:rPr lang="en-US" dirty="0" err="1"/>
              <a:t>код</a:t>
            </a:r>
            <a:r>
              <a:rPr lang="en-US" dirty="0"/>
              <a:t> </a:t>
            </a:r>
            <a:r>
              <a:rPr lang="en-US" dirty="0" err="1"/>
              <a:t>примене</a:t>
            </a:r>
            <a:r>
              <a:rPr lang="en-US" dirty="0"/>
              <a:t> </a:t>
            </a:r>
            <a:r>
              <a:rPr lang="en-US" dirty="0" err="1"/>
              <a:t>репелената</a:t>
            </a:r>
            <a:r>
              <a:rPr lang="en-US" dirty="0"/>
              <a:t>. </a:t>
            </a:r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П</a:t>
            </a:r>
            <a:r>
              <a:rPr lang="en-US" dirty="0" err="1" smtClean="0"/>
              <a:t>римена</a:t>
            </a:r>
            <a:r>
              <a:rPr lang="en-US" dirty="0" smtClean="0"/>
              <a:t> </a:t>
            </a:r>
            <a:r>
              <a:rPr lang="en-US" dirty="0" err="1"/>
              <a:t>масти</a:t>
            </a:r>
            <a:r>
              <a:rPr lang="en-US" dirty="0"/>
              <a:t> </a:t>
            </a:r>
            <a:r>
              <a:rPr lang="sr-Cyrl-RS" dirty="0" smtClean="0"/>
              <a:t>н</a:t>
            </a:r>
            <a:r>
              <a:rPr lang="en-US" dirty="0" err="1" smtClean="0"/>
              <a:t>итроглицерина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dirty="0" err="1"/>
              <a:t>гела</a:t>
            </a:r>
            <a:r>
              <a:rPr lang="en-US" dirty="0"/>
              <a:t> </a:t>
            </a:r>
            <a:r>
              <a:rPr lang="en-US" dirty="0" err="1"/>
              <a:t>тестостерона</a:t>
            </a:r>
            <a:r>
              <a:rPr lang="en-US" dirty="0"/>
              <a:t> </a:t>
            </a:r>
            <a:r>
              <a:rPr lang="en-US" dirty="0" err="1"/>
              <a:t>доводи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b="1" dirty="0" err="1"/>
              <a:t>системског</a:t>
            </a:r>
            <a:r>
              <a:rPr lang="en-US" dirty="0"/>
              <a:t> </a:t>
            </a:r>
            <a:r>
              <a:rPr lang="en-US" dirty="0" err="1"/>
              <a:t>ефекта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6483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Дозирани</a:t>
            </a:r>
            <a:r>
              <a:rPr lang="en-US" b="1" dirty="0"/>
              <a:t> </a:t>
            </a:r>
            <a:r>
              <a:rPr lang="en-US" b="1" dirty="0" err="1"/>
              <a:t>облици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Топикални</a:t>
            </a:r>
            <a:r>
              <a:rPr lang="en-US" dirty="0" smtClean="0"/>
              <a:t> </a:t>
            </a:r>
            <a:r>
              <a:rPr lang="en-US" dirty="0" err="1"/>
              <a:t>препарат</a:t>
            </a:r>
            <a:r>
              <a:rPr lang="en-US" dirty="0"/>
              <a:t> </a:t>
            </a:r>
            <a:r>
              <a:rPr lang="en-US" dirty="0" err="1"/>
              <a:t>садржи</a:t>
            </a:r>
            <a:r>
              <a:rPr lang="en-US" dirty="0"/>
              <a:t> </a:t>
            </a:r>
            <a:r>
              <a:rPr lang="en-US" dirty="0" err="1"/>
              <a:t>једну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терапијски</a:t>
            </a:r>
            <a:r>
              <a:rPr lang="en-US" dirty="0"/>
              <a:t> </a:t>
            </a:r>
            <a:r>
              <a:rPr lang="en-US" dirty="0" err="1"/>
              <a:t>активних</a:t>
            </a:r>
            <a:r>
              <a:rPr lang="en-US" dirty="0"/>
              <a:t> </a:t>
            </a:r>
            <a:r>
              <a:rPr lang="en-US" dirty="0" err="1"/>
              <a:t>супстанци</a:t>
            </a:r>
            <a:r>
              <a:rPr lang="en-US" dirty="0"/>
              <a:t> и </a:t>
            </a:r>
            <a:r>
              <a:rPr lang="en-US" dirty="0" err="1"/>
              <a:t>бројне</a:t>
            </a:r>
            <a:r>
              <a:rPr lang="en-US" dirty="0"/>
              <a:t> </a:t>
            </a:r>
            <a:r>
              <a:rPr lang="en-US" dirty="0" err="1"/>
              <a:t>ексиципијенсе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Улога</a:t>
            </a:r>
            <a:r>
              <a:rPr lang="en-US" dirty="0" smtClean="0"/>
              <a:t> </a:t>
            </a:r>
            <a:r>
              <a:rPr lang="en-US" dirty="0" err="1"/>
              <a:t>ексципијенаса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у </a:t>
            </a:r>
            <a:r>
              <a:rPr lang="en-US" dirty="0" err="1"/>
              <a:t>подешавању</a:t>
            </a:r>
            <a:r>
              <a:rPr lang="en-US" dirty="0"/>
              <a:t> </a:t>
            </a:r>
            <a:r>
              <a:rPr lang="en-US" dirty="0" err="1"/>
              <a:t>одговарајућег</a:t>
            </a:r>
            <a:r>
              <a:rPr lang="en-US" dirty="0"/>
              <a:t> </a:t>
            </a:r>
            <a:r>
              <a:rPr lang="en-US" dirty="0" err="1"/>
              <a:t>вискозитета</a:t>
            </a:r>
            <a:r>
              <a:rPr lang="en-US" dirty="0"/>
              <a:t> </a:t>
            </a:r>
            <a:r>
              <a:rPr lang="en-US" dirty="0" err="1"/>
              <a:t>препарата</a:t>
            </a:r>
            <a:r>
              <a:rPr lang="en-US" dirty="0"/>
              <a:t>, </a:t>
            </a:r>
            <a:r>
              <a:rPr lang="en-US" dirty="0" err="1"/>
              <a:t>органолептичких</a:t>
            </a:r>
            <a:r>
              <a:rPr lang="en-US" dirty="0"/>
              <a:t> </a:t>
            </a:r>
            <a:r>
              <a:rPr lang="en-US" dirty="0" err="1"/>
              <a:t>особина</a:t>
            </a:r>
            <a:r>
              <a:rPr lang="en-US" dirty="0"/>
              <a:t> и </a:t>
            </a:r>
            <a:r>
              <a:rPr lang="en-US" dirty="0" err="1"/>
              <a:t>контроли</a:t>
            </a:r>
            <a:r>
              <a:rPr lang="en-US" dirty="0"/>
              <a:t> </a:t>
            </a:r>
            <a:r>
              <a:rPr lang="en-US" dirty="0" err="1"/>
              <a:t>обима</a:t>
            </a:r>
            <a:r>
              <a:rPr lang="en-US" dirty="0"/>
              <a:t> </a:t>
            </a:r>
            <a:r>
              <a:rPr lang="en-US" dirty="0" err="1"/>
              <a:t>апсорпције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sr-Cyrl-RS" dirty="0" smtClean="0"/>
              <a:t>Е</a:t>
            </a:r>
            <a:r>
              <a:rPr lang="en-US" dirty="0" err="1" smtClean="0"/>
              <a:t>ксципијенси</a:t>
            </a:r>
            <a:r>
              <a:rPr lang="en-US" dirty="0" smtClean="0"/>
              <a:t> </a:t>
            </a:r>
            <a:r>
              <a:rPr lang="en-US" dirty="0" err="1"/>
              <a:t>могу</a:t>
            </a:r>
            <a:r>
              <a:rPr lang="en-US" dirty="0"/>
              <a:t> </a:t>
            </a:r>
            <a:r>
              <a:rPr lang="en-US" dirty="0" err="1" smtClean="0"/>
              <a:t>утицати</a:t>
            </a:r>
            <a:r>
              <a:rPr lang="sr-Cyrl-RS" dirty="0" smtClean="0"/>
              <a:t> и</a:t>
            </a:r>
            <a:r>
              <a:rPr lang="en-US" dirty="0" smtClean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пенетрацију</a:t>
            </a:r>
            <a:r>
              <a:rPr lang="en-US" dirty="0"/>
              <a:t> </a:t>
            </a:r>
            <a:r>
              <a:rPr lang="en-US" dirty="0" err="1"/>
              <a:t>активне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стратум</a:t>
            </a:r>
            <a:r>
              <a:rPr lang="en-US" dirty="0"/>
              <a:t> </a:t>
            </a:r>
            <a:r>
              <a:rPr lang="en-US" dirty="0" err="1"/>
              <a:t>корнеум</a:t>
            </a:r>
            <a:r>
              <a:rPr lang="en-US" dirty="0"/>
              <a:t>.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19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Почучврсти</a:t>
            </a:r>
            <a:r>
              <a:rPr lang="en-US" b="1" dirty="0"/>
              <a:t> </a:t>
            </a:r>
            <a:r>
              <a:rPr lang="en-US" b="1" dirty="0" err="1"/>
              <a:t>препарати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 smtClean="0"/>
              <a:t>кожу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b="1" i="1" dirty="0" smtClean="0"/>
          </a:p>
          <a:p>
            <a:r>
              <a:rPr lang="sr-Cyrl-RS" b="1" i="1" dirty="0" smtClean="0"/>
              <a:t>М</a:t>
            </a:r>
            <a:r>
              <a:rPr lang="en-US" b="1" i="1" dirty="0" err="1" smtClean="0"/>
              <a:t>асти</a:t>
            </a:r>
            <a:endParaRPr lang="sr-Cyrl-RS" b="1" i="1" dirty="0"/>
          </a:p>
          <a:p>
            <a:r>
              <a:rPr lang="sr-Cyrl-RS" b="1" i="1" dirty="0" smtClean="0"/>
              <a:t>К</a:t>
            </a:r>
            <a:r>
              <a:rPr lang="en-US" b="1" i="1" dirty="0" err="1" smtClean="0"/>
              <a:t>ремови</a:t>
            </a:r>
            <a:endParaRPr lang="sr-Cyrl-RS" b="1" i="1" dirty="0"/>
          </a:p>
          <a:p>
            <a:r>
              <a:rPr lang="sr-Cyrl-RS" b="1" i="1" dirty="0" smtClean="0"/>
              <a:t>Г</a:t>
            </a:r>
            <a:r>
              <a:rPr lang="en-US" b="1" i="1" dirty="0" err="1" smtClean="0"/>
              <a:t>елови</a:t>
            </a:r>
            <a:endParaRPr lang="sr-Cyrl-RS" b="1" i="1" dirty="0"/>
          </a:p>
          <a:p>
            <a:r>
              <a:rPr lang="sr-Cyrl-RS" b="1" i="1" dirty="0" smtClean="0"/>
              <a:t>П</a:t>
            </a:r>
            <a:r>
              <a:rPr lang="en-US" b="1" i="1" dirty="0" err="1" smtClean="0"/>
              <a:t>асте</a:t>
            </a:r>
            <a:endParaRPr lang="sr-Cyrl-RS" b="1" i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9870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Подлоге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израду</a:t>
            </a:r>
            <a:r>
              <a:rPr lang="en-US" b="1" dirty="0"/>
              <a:t> </a:t>
            </a:r>
            <a:r>
              <a:rPr lang="en-US" b="1" dirty="0" err="1"/>
              <a:t>получврстих</a:t>
            </a:r>
            <a:r>
              <a:rPr lang="en-US" b="1" dirty="0"/>
              <a:t> </a:t>
            </a:r>
            <a:r>
              <a:rPr lang="en-US" b="1" dirty="0" err="1"/>
              <a:t>препарата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25019662"/>
              </p:ext>
            </p:extLst>
          </p:nvPr>
        </p:nvGraphicFramePr>
        <p:xfrm>
          <a:off x="457200" y="1143000"/>
          <a:ext cx="7620000" cy="52914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91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Тип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подлоге</a:t>
                      </a:r>
                      <a:endParaRPr lang="en-US" sz="11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Састав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Примери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Карактеристике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42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Хидрофобне базе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Липофилне компоненте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вазелин, чврсти и течни парафин, воскови,  триглицериди, уља, алкохоли, естри, силикони (диметикон, циклометикон)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безводне, добра заштитна и оклузивна својства, тешко се спирају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71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Апсорпционе базе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Липофилне компоненте и в/у емулгатор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хидрофилни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вазелин</a:t>
                      </a:r>
                      <a:r>
                        <a:rPr lang="en-US" sz="1100" dirty="0">
                          <a:effectLst/>
                        </a:rPr>
                        <a:t>, </a:t>
                      </a:r>
                      <a:r>
                        <a:rPr lang="en-US" sz="1100" dirty="0" err="1">
                          <a:effectLst/>
                        </a:rPr>
                        <a:t>анхидровани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ланолин</a:t>
                      </a:r>
                      <a:r>
                        <a:rPr lang="en-US" sz="1100" dirty="0">
                          <a:effectLst/>
                        </a:rPr>
                        <a:t>, </a:t>
                      </a:r>
                      <a:r>
                        <a:rPr lang="en-US" sz="1100" dirty="0" err="1" smtClean="0">
                          <a:effectLst/>
                        </a:rPr>
                        <a:t>Aquabase</a:t>
                      </a:r>
                      <a:r>
                        <a:rPr lang="en-US" sz="1100" dirty="0" smtClean="0">
                          <a:effectLst/>
                        </a:rPr>
                        <a:t>™, </a:t>
                      </a:r>
                      <a:r>
                        <a:rPr lang="en-US" sz="1100" dirty="0" err="1" smtClean="0">
                          <a:effectLst/>
                        </a:rPr>
                        <a:t>Aquaphor</a:t>
                      </a:r>
                      <a:r>
                        <a:rPr lang="en-US" sz="1100" dirty="0" smtClean="0">
                          <a:effectLst/>
                        </a:rPr>
                        <a:t>®, </a:t>
                      </a:r>
                      <a:r>
                        <a:rPr lang="en-US" sz="1100" dirty="0" err="1" smtClean="0">
                          <a:effectLst/>
                        </a:rPr>
                        <a:t>Polysorb</a:t>
                      </a:r>
                      <a:r>
                        <a:rPr lang="en-US" sz="1100" dirty="0" smtClean="0">
                          <a:effectLst/>
                        </a:rPr>
                        <a:t>®</a:t>
                      </a:r>
                      <a:endParaRPr lang="en-US" sz="11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безводне, али могу да емулгују мање количине воде, добра оклузивна својства, тешко се спирају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42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Емулгујуће базе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тип у/в и в/у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Липофилне компоненте, в/у или у/в  емулгатор, вода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в/у:  хладни крем, ланолин са водом,  Hydrocream™ Eucerin®, Nivea®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у/в:  Dermabase™, Velvachol®, Unibase®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емолијентно деловање, слаб оклузивни ефекат в/у тип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30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Хидрофилне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базе</a:t>
                      </a:r>
                      <a:endParaRPr lang="en-US" sz="11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Полиетиленгликоли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Полиетиленгликоли- макроголи</a:t>
                      </a:r>
                      <a:endParaRPr lang="en-US" sz="110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спирају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се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водом</a:t>
                      </a:r>
                      <a:r>
                        <a:rPr lang="en-US" sz="1100" dirty="0">
                          <a:effectLst/>
                        </a:rPr>
                        <a:t>, </a:t>
                      </a:r>
                      <a:r>
                        <a:rPr lang="en-US" sz="1100" dirty="0" err="1">
                          <a:effectLst/>
                        </a:rPr>
                        <a:t>не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остављају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мастан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траг</a:t>
                      </a:r>
                      <a:r>
                        <a:rPr lang="en-US" sz="1100" dirty="0">
                          <a:effectLst/>
                        </a:rPr>
                        <a:t>, </a:t>
                      </a:r>
                      <a:r>
                        <a:rPr lang="en-US" sz="1100" dirty="0" err="1">
                          <a:effectLst/>
                        </a:rPr>
                        <a:t>нема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оклузивног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ефекта</a:t>
                      </a:r>
                      <a:endParaRPr lang="en-US" sz="1100" dirty="0">
                        <a:solidFill>
                          <a:srgbClr val="5F497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16751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Кремови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dirty="0" smtClean="0"/>
              <a:t>П</a:t>
            </a:r>
            <a:r>
              <a:rPr lang="en-US" dirty="0" err="1" smtClean="0"/>
              <a:t>олучврсти</a:t>
            </a:r>
            <a:r>
              <a:rPr lang="en-US" dirty="0" smtClean="0"/>
              <a:t> </a:t>
            </a:r>
            <a:r>
              <a:rPr lang="en-US" dirty="0" err="1"/>
              <a:t>вишефазни</a:t>
            </a:r>
            <a:r>
              <a:rPr lang="en-US" dirty="0"/>
              <a:t> </a:t>
            </a:r>
            <a:r>
              <a:rPr lang="en-US" dirty="0" err="1"/>
              <a:t>препарати</a:t>
            </a:r>
            <a:r>
              <a:rPr lang="en-US" dirty="0"/>
              <a:t>. </a:t>
            </a:r>
            <a:endParaRPr lang="sr-Cyrl-RS" dirty="0" smtClean="0"/>
          </a:p>
          <a:p>
            <a:pPr marL="0" indent="0">
              <a:buNone/>
            </a:pPr>
            <a:endParaRPr lang="sr-Cyrl-RS" dirty="0" smtClean="0"/>
          </a:p>
          <a:p>
            <a:r>
              <a:rPr lang="sr-Cyrl-RS" b="1" dirty="0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идрофилн</a:t>
            </a:r>
            <a:r>
              <a:rPr lang="sr-Cyrl-RS" b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(У/В)</a:t>
            </a:r>
            <a:endParaRPr lang="sr-Cyrl-R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r-Cyrl-RS" b="1" dirty="0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идрофобн</a:t>
            </a:r>
            <a:r>
              <a:rPr lang="sr-Cyrl-RS" b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(В/У) </a:t>
            </a:r>
            <a:endParaRPr lang="sr-Cyrl-R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r-Cyrl-RS" b="1" dirty="0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мбифилн</a:t>
            </a:r>
            <a:r>
              <a:rPr lang="sr-Cyrl-RS" b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</a:p>
          <a:p>
            <a:endParaRPr lang="sr-Cyrl-RS" dirty="0"/>
          </a:p>
          <a:p>
            <a:r>
              <a:rPr lang="sr-Cyrl-RS" dirty="0" smtClean="0"/>
              <a:t>К</a:t>
            </a:r>
            <a:r>
              <a:rPr lang="en-US" dirty="0" err="1" smtClean="0"/>
              <a:t>ористе</a:t>
            </a:r>
            <a:r>
              <a:rPr lang="sr-Cyrl-RS" dirty="0" smtClean="0"/>
              <a:t> се</a:t>
            </a:r>
            <a:r>
              <a:rPr lang="en-US" dirty="0" smtClean="0"/>
              <a:t> </a:t>
            </a:r>
            <a:r>
              <a:rPr lang="en-US" dirty="0" err="1"/>
              <a:t>код</a:t>
            </a:r>
            <a:r>
              <a:rPr lang="en-US" dirty="0"/>
              <a:t> </a:t>
            </a:r>
            <a:r>
              <a:rPr lang="en-US" dirty="0" err="1"/>
              <a:t>акутних</a:t>
            </a:r>
            <a:r>
              <a:rPr lang="en-US" dirty="0"/>
              <a:t> </a:t>
            </a:r>
            <a:r>
              <a:rPr lang="en-US" dirty="0" err="1"/>
              <a:t>инфламаторних</a:t>
            </a:r>
            <a:r>
              <a:rPr lang="en-US" dirty="0"/>
              <a:t>, </a:t>
            </a:r>
            <a:r>
              <a:rPr lang="en-US" dirty="0" err="1"/>
              <a:t>влажних</a:t>
            </a:r>
            <a:r>
              <a:rPr lang="en-US" dirty="0"/>
              <a:t> </a:t>
            </a:r>
            <a:r>
              <a:rPr lang="en-US" dirty="0" err="1"/>
              <a:t>промена</a:t>
            </a:r>
            <a:r>
              <a:rPr lang="en-US" dirty="0"/>
              <a:t> </a:t>
            </a:r>
            <a:r>
              <a:rPr lang="en-US" dirty="0" smtClean="0"/>
              <a:t>(,,</a:t>
            </a:r>
            <a:r>
              <a:rPr lang="en-US" dirty="0" err="1"/>
              <a:t>влажно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влажно</a:t>
            </a:r>
            <a:r>
              <a:rPr lang="en-US" dirty="0"/>
              <a:t>")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 smtClean="0"/>
              <a:t>присус</a:t>
            </a:r>
            <a:r>
              <a:rPr lang="sr-Cyrl-RS" dirty="0" smtClean="0"/>
              <a:t>т</a:t>
            </a:r>
            <a:r>
              <a:rPr lang="en-US" dirty="0" err="1" smtClean="0"/>
              <a:t>вом</a:t>
            </a:r>
            <a:r>
              <a:rPr lang="en-US" dirty="0" smtClean="0"/>
              <a:t> </a:t>
            </a:r>
            <a:r>
              <a:rPr lang="en-US" dirty="0" err="1"/>
              <a:t>ексудата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Испаравање</a:t>
            </a:r>
            <a:r>
              <a:rPr lang="en-US" dirty="0" smtClean="0"/>
              <a:t> </a:t>
            </a:r>
            <a:r>
              <a:rPr lang="en-US" dirty="0" err="1"/>
              <a:t>растварача</a:t>
            </a:r>
            <a:r>
              <a:rPr lang="en-US" dirty="0"/>
              <a:t> </a:t>
            </a:r>
            <a:r>
              <a:rPr lang="en-US" dirty="0" err="1"/>
              <a:t>хлади</a:t>
            </a:r>
            <a:r>
              <a:rPr lang="en-US" dirty="0"/>
              <a:t> </a:t>
            </a:r>
            <a:r>
              <a:rPr lang="en-US" dirty="0" err="1"/>
              <a:t>кожу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Погодан</a:t>
            </a:r>
            <a:r>
              <a:rPr lang="en-US" dirty="0" smtClean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облик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третман</a:t>
            </a:r>
            <a:r>
              <a:rPr lang="en-US" dirty="0"/>
              <a:t> </a:t>
            </a:r>
            <a:r>
              <a:rPr lang="en-US" dirty="0" err="1"/>
              <a:t>интертригинозних</a:t>
            </a:r>
            <a:r>
              <a:rPr lang="en-US" dirty="0"/>
              <a:t> </a:t>
            </a:r>
            <a:r>
              <a:rPr lang="en-US" dirty="0" err="1"/>
              <a:t>подручја</a:t>
            </a:r>
            <a:r>
              <a:rPr lang="en-US" dirty="0"/>
              <a:t> (</a:t>
            </a:r>
            <a:r>
              <a:rPr lang="en-US" dirty="0" err="1"/>
              <a:t>набори</a:t>
            </a:r>
            <a:r>
              <a:rPr lang="en-US" dirty="0"/>
              <a:t> </a:t>
            </a:r>
            <a:r>
              <a:rPr lang="en-US" dirty="0" err="1"/>
              <a:t>коже</a:t>
            </a:r>
            <a:r>
              <a:rPr lang="en-US" dirty="0"/>
              <a:t> </a:t>
            </a:r>
            <a:r>
              <a:rPr lang="en-US" dirty="0" err="1"/>
              <a:t>нпр</a:t>
            </a:r>
            <a:r>
              <a:rPr lang="en-US" dirty="0"/>
              <a:t>. </a:t>
            </a:r>
            <a:r>
              <a:rPr lang="en-US" dirty="0" err="1"/>
              <a:t>пазух</a:t>
            </a:r>
            <a:r>
              <a:rPr lang="en-US" dirty="0"/>
              <a:t>, </a:t>
            </a:r>
            <a:r>
              <a:rPr lang="en-US" dirty="0" err="1"/>
              <a:t>перианална</a:t>
            </a:r>
            <a:r>
              <a:rPr lang="en-US" dirty="0"/>
              <a:t> </a:t>
            </a:r>
            <a:r>
              <a:rPr lang="en-US" dirty="0" err="1"/>
              <a:t>регија</a:t>
            </a:r>
            <a:r>
              <a:rPr lang="en-US" dirty="0"/>
              <a:t>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053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Масти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П</a:t>
            </a:r>
            <a:r>
              <a:rPr lang="en-US" dirty="0" err="1" smtClean="0"/>
              <a:t>олучврсти</a:t>
            </a:r>
            <a:r>
              <a:rPr lang="en-US" dirty="0"/>
              <a:t>, </a:t>
            </a:r>
            <a:r>
              <a:rPr lang="en-US" dirty="0" err="1"/>
              <a:t>једнофазни</a:t>
            </a:r>
            <a:r>
              <a:rPr lang="en-US" dirty="0"/>
              <a:t> </a:t>
            </a:r>
            <a:r>
              <a:rPr lang="en-US" dirty="0" err="1" smtClean="0"/>
              <a:t>препарати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en-US" dirty="0" err="1" smtClean="0"/>
              <a:t>Делују</a:t>
            </a:r>
            <a:r>
              <a:rPr lang="en-US" dirty="0" smtClean="0"/>
              <a:t> </a:t>
            </a:r>
            <a:r>
              <a:rPr lang="en-US" dirty="0" err="1"/>
              <a:t>оклузивно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i="1" dirty="0"/>
              <a:t>stratum </a:t>
            </a:r>
            <a:r>
              <a:rPr lang="en-US" i="1" dirty="0" err="1"/>
              <a:t>corneum</a:t>
            </a:r>
            <a:r>
              <a:rPr lang="en-US" dirty="0"/>
              <a:t> </a:t>
            </a:r>
            <a:r>
              <a:rPr lang="en-US" dirty="0" err="1"/>
              <a:t>па</a:t>
            </a:r>
            <a:r>
              <a:rPr lang="en-US" dirty="0"/>
              <a:t> </a:t>
            </a:r>
            <a:r>
              <a:rPr lang="en-US" dirty="0" err="1"/>
              <a:t>побољшавају</a:t>
            </a:r>
            <a:r>
              <a:rPr lang="en-US" dirty="0"/>
              <a:t> </a:t>
            </a:r>
            <a:r>
              <a:rPr lang="en-US" dirty="0" err="1"/>
              <a:t>пролаз</a:t>
            </a:r>
            <a:r>
              <a:rPr lang="en-US" dirty="0"/>
              <a:t> </a:t>
            </a:r>
            <a:r>
              <a:rPr lang="en-US" dirty="0" err="1"/>
              <a:t>лековите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кожу</a:t>
            </a:r>
            <a:r>
              <a:rPr lang="en-US" dirty="0"/>
              <a:t> и </a:t>
            </a:r>
            <a:r>
              <a:rPr lang="en-US" dirty="0" err="1"/>
              <a:t>њено</a:t>
            </a:r>
            <a:r>
              <a:rPr lang="en-US" dirty="0"/>
              <a:t> </a:t>
            </a:r>
            <a:r>
              <a:rPr lang="en-US" dirty="0" err="1"/>
              <a:t>растварање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Препорука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масти</a:t>
            </a:r>
            <a:r>
              <a:rPr lang="en-US" dirty="0"/>
              <a:t> </a:t>
            </a:r>
            <a:r>
              <a:rPr lang="en-US" dirty="0" err="1"/>
              <a:t>користе</a:t>
            </a:r>
            <a:r>
              <a:rPr lang="en-US" dirty="0"/>
              <a:t> </a:t>
            </a:r>
            <a:r>
              <a:rPr lang="en-US" dirty="0" err="1"/>
              <a:t>код</a:t>
            </a:r>
            <a:r>
              <a:rPr lang="en-US" dirty="0"/>
              <a:t> </a:t>
            </a:r>
            <a:r>
              <a:rPr lang="en-US" dirty="0" err="1"/>
              <a:t>хроничних</a:t>
            </a:r>
            <a:r>
              <a:rPr lang="en-US" dirty="0"/>
              <a:t> </a:t>
            </a:r>
            <a:r>
              <a:rPr lang="en-US" dirty="0" err="1"/>
              <a:t>промена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кожи</a:t>
            </a:r>
            <a:r>
              <a:rPr lang="en-US" dirty="0"/>
              <a:t>, </a:t>
            </a:r>
            <a:r>
              <a:rPr lang="en-US" dirty="0" err="1"/>
              <a:t>суве</a:t>
            </a:r>
            <a:r>
              <a:rPr lang="en-US" dirty="0"/>
              <a:t> </a:t>
            </a:r>
            <a:r>
              <a:rPr lang="en-US" dirty="0" err="1"/>
              <a:t>коже</a:t>
            </a:r>
            <a:r>
              <a:rPr lang="en-US" dirty="0"/>
              <a:t>, </a:t>
            </a:r>
            <a:r>
              <a:rPr lang="en-US" dirty="0" err="1" smtClean="0"/>
              <a:t>хиперкератоза</a:t>
            </a:r>
            <a:r>
              <a:rPr lang="en-US" dirty="0" smtClean="0"/>
              <a:t>. </a:t>
            </a:r>
            <a:endParaRPr lang="sr-Cyrl-RS" dirty="0" smtClean="0"/>
          </a:p>
          <a:p>
            <a:r>
              <a:rPr lang="sr-Cyrl-RS" dirty="0" smtClean="0"/>
              <a:t>К</a:t>
            </a:r>
            <a:r>
              <a:rPr lang="en-US" dirty="0" err="1" smtClean="0"/>
              <a:t>ористе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третман</a:t>
            </a:r>
            <a:r>
              <a:rPr lang="en-US" dirty="0"/>
              <a:t> </a:t>
            </a:r>
            <a:r>
              <a:rPr lang="en-US" dirty="0" err="1"/>
              <a:t>регија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нису</a:t>
            </a:r>
            <a:r>
              <a:rPr lang="en-US" dirty="0"/>
              <a:t> </a:t>
            </a:r>
            <a:r>
              <a:rPr lang="en-US" dirty="0" err="1"/>
              <a:t>захваћена</a:t>
            </a:r>
            <a:r>
              <a:rPr lang="en-US" dirty="0"/>
              <a:t> </a:t>
            </a:r>
            <a:r>
              <a:rPr lang="en-US" dirty="0" err="1"/>
              <a:t>длакама</a:t>
            </a:r>
            <a:r>
              <a:rPr lang="en-US" dirty="0"/>
              <a:t> </a:t>
            </a:r>
            <a:r>
              <a:rPr lang="en-US" dirty="0" err="1" smtClean="0"/>
              <a:t>ил</a:t>
            </a:r>
            <a:r>
              <a:rPr lang="sr-Cyrl-RS" dirty="0"/>
              <a:t>и</a:t>
            </a:r>
            <a:r>
              <a:rPr lang="en-US" dirty="0" smtClean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захваћена</a:t>
            </a:r>
            <a:r>
              <a:rPr lang="en-US" dirty="0"/>
              <a:t> </a:t>
            </a:r>
            <a:r>
              <a:rPr lang="en-US" dirty="0" err="1"/>
              <a:t>малим</a:t>
            </a:r>
            <a:r>
              <a:rPr lang="en-US" dirty="0"/>
              <a:t> </a:t>
            </a:r>
            <a:r>
              <a:rPr lang="en-US" dirty="0" err="1"/>
              <a:t>длакама</a:t>
            </a:r>
            <a:r>
              <a:rPr lang="en-US" dirty="0"/>
              <a:t> </a:t>
            </a:r>
            <a:r>
              <a:rPr lang="en-US" dirty="0" err="1"/>
              <a:t>јер</a:t>
            </a:r>
            <a:r>
              <a:rPr lang="en-US" dirty="0"/>
              <a:t> у </a:t>
            </a:r>
            <a:r>
              <a:rPr lang="en-US" dirty="0" err="1"/>
              <a:t>супротном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настати</a:t>
            </a:r>
            <a:r>
              <a:rPr lang="en-US" dirty="0"/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фоликулитис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AutoShape 2" descr="PANTENOL MAST 30G | Galen Pharm On-l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073" y="2819400"/>
            <a:ext cx="19145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84944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Гелови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 smtClean="0"/>
              <a:t>Т</a:t>
            </a:r>
            <a:r>
              <a:rPr lang="en-US" dirty="0" err="1" smtClean="0"/>
              <a:t>ечн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фаз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/>
              <a:t>растворена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диспегована</a:t>
            </a:r>
            <a:r>
              <a:rPr lang="en-US" dirty="0"/>
              <a:t> </a:t>
            </a:r>
            <a:r>
              <a:rPr lang="en-US" dirty="0" err="1"/>
              <a:t>унутар</a:t>
            </a:r>
            <a:r>
              <a:rPr lang="en-US" dirty="0"/>
              <a:t> </a:t>
            </a:r>
            <a:r>
              <a:rPr lang="en-US" dirty="0" err="1"/>
              <a:t>полимерног</a:t>
            </a:r>
            <a:r>
              <a:rPr lang="en-US" dirty="0"/>
              <a:t> </a:t>
            </a:r>
            <a:r>
              <a:rPr lang="en-US" dirty="0" err="1"/>
              <a:t>матрикса</a:t>
            </a:r>
            <a:r>
              <a:rPr lang="en-US" dirty="0"/>
              <a:t> </a:t>
            </a:r>
            <a:r>
              <a:rPr lang="en-US" dirty="0" err="1"/>
              <a:t>уз</a:t>
            </a:r>
            <a:r>
              <a:rPr lang="en-US" dirty="0"/>
              <a:t> </a:t>
            </a:r>
            <a:r>
              <a:rPr lang="en-US" dirty="0" err="1"/>
              <a:t>помоћ</a:t>
            </a:r>
            <a:r>
              <a:rPr lang="en-US" dirty="0"/>
              <a:t> </a:t>
            </a:r>
            <a:r>
              <a:rPr lang="en-US" b="1" dirty="0" err="1"/>
              <a:t>средства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гелирање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sr-Cyrl-RS" b="1" dirty="0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идрофилни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Cyrl-RS" b="1" dirty="0" smtClean="0">
                <a:solidFill>
                  <a:schemeClr val="accent1">
                    <a:lumMod val="75000"/>
                  </a:schemeClr>
                </a:solidFill>
              </a:rPr>
              <a:t>гелови</a:t>
            </a:r>
          </a:p>
          <a:p>
            <a:r>
              <a:rPr lang="sr-Cyrl-RS" b="1" dirty="0" smtClean="0">
                <a:solidFill>
                  <a:schemeClr val="accent1">
                    <a:lumMod val="75000"/>
                  </a:schemeClr>
                </a:solidFill>
              </a:rPr>
              <a:t>Л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ипофилни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гелови</a:t>
            </a:r>
            <a:endParaRPr lang="sr-Cyrl-R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sr-Cyrl-R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/>
              <a:t>У </a:t>
            </a:r>
            <a:r>
              <a:rPr lang="en-US" dirty="0" err="1"/>
              <a:t>мањим</a:t>
            </a:r>
            <a:r>
              <a:rPr lang="en-US" dirty="0"/>
              <a:t> </a:t>
            </a:r>
            <a:r>
              <a:rPr lang="en-US" dirty="0" err="1"/>
              <a:t>концентрацијама</a:t>
            </a:r>
            <a:r>
              <a:rPr lang="en-US" dirty="0"/>
              <a:t> </a:t>
            </a:r>
            <a:r>
              <a:rPr lang="en-US" dirty="0" err="1" smtClean="0"/>
              <a:t>средства</a:t>
            </a:r>
            <a:r>
              <a:rPr lang="en-US" dirty="0" smtClean="0"/>
              <a:t> </a:t>
            </a:r>
            <a:r>
              <a:rPr lang="sr-Cyrl-RS" dirty="0" smtClean="0"/>
              <a:t>за гелирање </a:t>
            </a:r>
            <a:r>
              <a:rPr lang="en-US" dirty="0" err="1" smtClean="0"/>
              <a:t>повећавају</a:t>
            </a:r>
            <a:r>
              <a:rPr lang="en-US" dirty="0" smtClean="0"/>
              <a:t> </a:t>
            </a:r>
            <a:r>
              <a:rPr lang="en-US" b="1" dirty="0" err="1"/>
              <a:t>вискозитет</a:t>
            </a:r>
            <a:r>
              <a:rPr lang="en-US" dirty="0"/>
              <a:t> </a:t>
            </a:r>
            <a:r>
              <a:rPr lang="en-US" dirty="0" err="1"/>
              <a:t>водених</a:t>
            </a:r>
            <a:r>
              <a:rPr lang="en-US" dirty="0"/>
              <a:t> </a:t>
            </a:r>
            <a:r>
              <a:rPr lang="en-US" dirty="0" err="1"/>
              <a:t>раствора</a:t>
            </a:r>
            <a:r>
              <a:rPr lang="en-US" dirty="0"/>
              <a:t>, </a:t>
            </a:r>
            <a:r>
              <a:rPr lang="en-US" dirty="0" err="1"/>
              <a:t>док</a:t>
            </a:r>
            <a:r>
              <a:rPr lang="en-US" dirty="0"/>
              <a:t> у </a:t>
            </a:r>
            <a:r>
              <a:rPr lang="en-US" dirty="0" err="1"/>
              <a:t>вишим</a:t>
            </a:r>
            <a:r>
              <a:rPr lang="en-US" dirty="0"/>
              <a:t> </a:t>
            </a:r>
            <a:r>
              <a:rPr lang="en-US" dirty="0" err="1"/>
              <a:t>концентрацијама</a:t>
            </a:r>
            <a:r>
              <a:rPr lang="en-US" dirty="0"/>
              <a:t> (0,5-10%) </a:t>
            </a:r>
            <a:r>
              <a:rPr lang="en-US" b="1" dirty="0" err="1"/>
              <a:t>формирају</a:t>
            </a:r>
            <a:r>
              <a:rPr lang="en-US" b="1" dirty="0"/>
              <a:t> </a:t>
            </a:r>
            <a:r>
              <a:rPr lang="en-US" b="1" dirty="0" err="1"/>
              <a:t>гел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sr-Cyrl-RS" dirty="0" smtClean="0"/>
              <a:t>К</a:t>
            </a:r>
            <a:r>
              <a:rPr lang="en-US" dirty="0" err="1" smtClean="0"/>
              <a:t>арбомери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синтетска</a:t>
            </a:r>
            <a:r>
              <a:rPr lang="en-US" dirty="0"/>
              <a:t> </a:t>
            </a:r>
            <a:r>
              <a:rPr lang="en-US" dirty="0" err="1"/>
              <a:t>полиакрилна</a:t>
            </a:r>
            <a:r>
              <a:rPr lang="en-US" dirty="0"/>
              <a:t> </a:t>
            </a:r>
            <a:r>
              <a:rPr lang="en-US" dirty="0" err="1"/>
              <a:t>киселина</a:t>
            </a:r>
            <a:r>
              <a:rPr lang="en-US" dirty="0"/>
              <a:t>),  </a:t>
            </a:r>
            <a:r>
              <a:rPr lang="en-US" dirty="0" err="1"/>
              <a:t>карбоксиметилелулоза</a:t>
            </a:r>
            <a:r>
              <a:rPr lang="en-US" dirty="0"/>
              <a:t>, </a:t>
            </a:r>
            <a:r>
              <a:rPr lang="en-US" dirty="0" err="1"/>
              <a:t>метилцелулоза</a:t>
            </a:r>
            <a:r>
              <a:rPr lang="en-US" dirty="0"/>
              <a:t>, </a:t>
            </a:r>
            <a:r>
              <a:rPr lang="en-US" dirty="0" err="1" smtClean="0"/>
              <a:t>ређе</a:t>
            </a:r>
            <a:r>
              <a:rPr lang="en-US" dirty="0" smtClean="0"/>
              <a:t> </a:t>
            </a:r>
            <a:r>
              <a:rPr lang="en-US" dirty="0" err="1"/>
              <a:t>ксантан</a:t>
            </a:r>
            <a:r>
              <a:rPr lang="en-US" dirty="0"/>
              <a:t> </a:t>
            </a:r>
            <a:r>
              <a:rPr lang="en-US" dirty="0" err="1"/>
              <a:t>гума</a:t>
            </a:r>
            <a:r>
              <a:rPr lang="en-US" dirty="0"/>
              <a:t>, </a:t>
            </a:r>
            <a:r>
              <a:rPr lang="en-US" dirty="0" err="1"/>
              <a:t>желатин</a:t>
            </a:r>
            <a:r>
              <a:rPr lang="en-US" dirty="0"/>
              <a:t>.  </a:t>
            </a:r>
            <a:endParaRPr lang="sr-Cyrl-RS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62201"/>
            <a:ext cx="210695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57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Пасте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П</a:t>
            </a:r>
            <a:r>
              <a:rPr lang="en-US" dirty="0" err="1" smtClean="0"/>
              <a:t>олучврсти</a:t>
            </a:r>
            <a:r>
              <a:rPr lang="en-US" dirty="0" smtClean="0"/>
              <a:t> </a:t>
            </a:r>
            <a:r>
              <a:rPr lang="en-US" dirty="0" err="1"/>
              <a:t>препарати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топикалну</a:t>
            </a:r>
            <a:r>
              <a:rPr lang="en-US" dirty="0"/>
              <a:t> </a:t>
            </a:r>
            <a:r>
              <a:rPr lang="en-US" dirty="0" err="1" smtClean="0"/>
              <a:t>примену</a:t>
            </a:r>
            <a:r>
              <a:rPr lang="sr-Cyrl-RS" dirty="0" smtClean="0"/>
              <a:t>.</a:t>
            </a:r>
            <a:endParaRPr lang="sr-Cyrl-RS" dirty="0"/>
          </a:p>
          <a:p>
            <a:r>
              <a:rPr lang="sr-Cyrl-RS" dirty="0" smtClean="0"/>
              <a:t>С</a:t>
            </a:r>
            <a:r>
              <a:rPr lang="en-US" dirty="0" err="1" smtClean="0"/>
              <a:t>адрже</a:t>
            </a:r>
            <a:r>
              <a:rPr lang="en-US" dirty="0" smtClean="0"/>
              <a:t> </a:t>
            </a:r>
            <a:r>
              <a:rPr lang="en-US" dirty="0" err="1"/>
              <a:t>високу</a:t>
            </a:r>
            <a:r>
              <a:rPr lang="en-US" dirty="0"/>
              <a:t> </a:t>
            </a:r>
            <a:r>
              <a:rPr lang="en-US" dirty="0" err="1"/>
              <a:t>концентрацију</a:t>
            </a:r>
            <a:r>
              <a:rPr lang="en-US" dirty="0"/>
              <a:t> </a:t>
            </a:r>
            <a:r>
              <a:rPr lang="en-US" dirty="0" err="1"/>
              <a:t>чврсте</a:t>
            </a:r>
            <a:r>
              <a:rPr lang="en-US" dirty="0"/>
              <a:t> </a:t>
            </a:r>
            <a:r>
              <a:rPr lang="en-US" dirty="0" err="1"/>
              <a:t>нерастворне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(20–50 %) </a:t>
            </a:r>
            <a:r>
              <a:rPr lang="en-US" dirty="0" smtClean="0"/>
              <a:t>у </a:t>
            </a:r>
            <a:r>
              <a:rPr lang="sr-Cyrl-RS" dirty="0" smtClean="0"/>
              <a:t>о</a:t>
            </a:r>
            <a:r>
              <a:rPr lang="en-US" dirty="0" err="1" smtClean="0"/>
              <a:t>дговарајућем</a:t>
            </a:r>
            <a:r>
              <a:rPr lang="en-US" dirty="0" smtClean="0"/>
              <a:t> </a:t>
            </a:r>
            <a:r>
              <a:rPr lang="en-US" dirty="0" err="1"/>
              <a:t>вехикулуму</a:t>
            </a:r>
            <a:r>
              <a:rPr lang="en-US" dirty="0"/>
              <a:t> (</a:t>
            </a:r>
            <a:r>
              <a:rPr lang="en-US" dirty="0" err="1"/>
              <a:t>масти</a:t>
            </a:r>
            <a:r>
              <a:rPr lang="en-US" dirty="0"/>
              <a:t>). 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14800"/>
            <a:ext cx="31242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9701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Предности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dirty="0" smtClean="0"/>
              <a:t>А</a:t>
            </a:r>
            <a:r>
              <a:rPr lang="en-US" dirty="0" err="1" smtClean="0"/>
              <a:t>дминистрациј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тачно</a:t>
            </a:r>
            <a:r>
              <a:rPr lang="en-US" dirty="0"/>
              <a:t> </a:t>
            </a:r>
            <a:r>
              <a:rPr lang="en-US" dirty="0" err="1"/>
              <a:t>одређено</a:t>
            </a:r>
            <a:r>
              <a:rPr lang="en-US" dirty="0"/>
              <a:t> </a:t>
            </a:r>
            <a:r>
              <a:rPr lang="en-US" dirty="0" err="1" smtClean="0"/>
              <a:t>циљано</a:t>
            </a:r>
            <a:r>
              <a:rPr lang="en-US" dirty="0" smtClean="0"/>
              <a:t>/</a:t>
            </a:r>
            <a:r>
              <a:rPr lang="en-US" dirty="0" err="1" smtClean="0"/>
              <a:t>патолошко</a:t>
            </a:r>
            <a:r>
              <a:rPr lang="en-US" dirty="0" smtClean="0"/>
              <a:t> </a:t>
            </a:r>
            <a:r>
              <a:rPr lang="en-US" dirty="0" err="1" smtClean="0"/>
              <a:t>место</a:t>
            </a:r>
            <a:r>
              <a:rPr lang="en-US" dirty="0" smtClean="0"/>
              <a:t> </a:t>
            </a:r>
            <a:r>
              <a:rPr lang="en-US" dirty="0" err="1" smtClean="0"/>
              <a:t>унутар</a:t>
            </a:r>
            <a:r>
              <a:rPr lang="en-US" dirty="0" smtClean="0"/>
              <a:t> </a:t>
            </a:r>
            <a:r>
              <a:rPr lang="en-US" dirty="0" err="1" smtClean="0"/>
              <a:t>коже</a:t>
            </a:r>
            <a:r>
              <a:rPr lang="en-US" dirty="0" smtClean="0"/>
              <a:t>. </a:t>
            </a:r>
            <a:endParaRPr lang="sr-Cyrl-RS" dirty="0" smtClean="0"/>
          </a:p>
          <a:p>
            <a:pPr algn="just"/>
            <a:r>
              <a:rPr lang="sr-Cyrl-RS" dirty="0" smtClean="0"/>
              <a:t>С</a:t>
            </a:r>
            <a:r>
              <a:rPr lang="en-US" dirty="0" err="1" smtClean="0"/>
              <a:t>нижени</a:t>
            </a:r>
            <a:r>
              <a:rPr lang="en-US" dirty="0" smtClean="0"/>
              <a:t> </a:t>
            </a:r>
            <a:r>
              <a:rPr lang="sr-Cyrl-RS" dirty="0" err="1"/>
              <a:t>с</a:t>
            </a:r>
            <a:r>
              <a:rPr lang="en-US" dirty="0" err="1" smtClean="0"/>
              <a:t>истемски</a:t>
            </a:r>
            <a:r>
              <a:rPr lang="en-US" dirty="0" smtClean="0"/>
              <a:t> </a:t>
            </a:r>
            <a:r>
              <a:rPr lang="en-US" dirty="0" err="1"/>
              <a:t>нежељени</a:t>
            </a:r>
            <a:r>
              <a:rPr lang="en-US" dirty="0"/>
              <a:t> </a:t>
            </a:r>
            <a:r>
              <a:rPr lang="en-US" dirty="0" err="1" smtClean="0"/>
              <a:t>ефекти</a:t>
            </a:r>
            <a:r>
              <a:rPr lang="en-US" dirty="0" smtClean="0"/>
              <a:t>. </a:t>
            </a:r>
            <a:endParaRPr lang="sr-Cyrl-RS" dirty="0" smtClean="0"/>
          </a:p>
          <a:p>
            <a:pPr algn="just"/>
            <a:r>
              <a:rPr lang="sr-Cyrl-RS" dirty="0" smtClean="0"/>
              <a:t>О</a:t>
            </a:r>
            <a:r>
              <a:rPr lang="en-US" dirty="0" err="1" smtClean="0"/>
              <a:t>дсуство</a:t>
            </a:r>
            <a:r>
              <a:rPr lang="sr-Cyrl-RS" dirty="0"/>
              <a:t> </a:t>
            </a:r>
            <a:r>
              <a:rPr lang="en-US" dirty="0" err="1" smtClean="0"/>
              <a:t>флуктуација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dirty="0" err="1"/>
              <a:t>одржавање</a:t>
            </a:r>
            <a:r>
              <a:rPr lang="en-US" dirty="0"/>
              <a:t> </a:t>
            </a:r>
            <a:r>
              <a:rPr lang="en-US" dirty="0" err="1"/>
              <a:t>терапијских</a:t>
            </a:r>
            <a:r>
              <a:rPr lang="en-US" dirty="0"/>
              <a:t> </a:t>
            </a:r>
            <a:r>
              <a:rPr lang="en-US" dirty="0" err="1"/>
              <a:t>концентрација</a:t>
            </a:r>
            <a:r>
              <a:rPr lang="en-US" dirty="0"/>
              <a:t> у </a:t>
            </a:r>
            <a:r>
              <a:rPr lang="en-US" dirty="0" err="1"/>
              <a:t>плазми</a:t>
            </a:r>
            <a:r>
              <a:rPr lang="en-US" dirty="0" smtClean="0"/>
              <a:t>.</a:t>
            </a:r>
            <a:endParaRPr lang="sr-Cyrl-RS" dirty="0" smtClean="0"/>
          </a:p>
          <a:p>
            <a:pPr algn="just"/>
            <a:r>
              <a:rPr lang="sr-Cyrl-RS" dirty="0" smtClean="0"/>
              <a:t>З</a:t>
            </a:r>
            <a:r>
              <a:rPr lang="en-US" dirty="0" smtClean="0"/>
              <a:t>а</a:t>
            </a:r>
            <a:r>
              <a:rPr lang="sr-Cyrl-RS" dirty="0" smtClean="0"/>
              <a:t>о</a:t>
            </a:r>
            <a:r>
              <a:rPr lang="en-US" dirty="0" err="1" smtClean="0"/>
              <a:t>билаз</a:t>
            </a:r>
            <a:r>
              <a:rPr lang="sr-Cyrl-RS" dirty="0" smtClean="0"/>
              <a:t>ак </a:t>
            </a:r>
            <a:r>
              <a:rPr lang="en-US" dirty="0" err="1" smtClean="0"/>
              <a:t>метаболиз</a:t>
            </a:r>
            <a:r>
              <a:rPr lang="sr-Cyrl-RS" dirty="0" smtClean="0"/>
              <a:t>ма</a:t>
            </a:r>
            <a:r>
              <a:rPr lang="en-US" dirty="0" smtClean="0"/>
              <a:t> </a:t>
            </a:r>
            <a:r>
              <a:rPr lang="en-US" dirty="0" err="1"/>
              <a:t>првог</a:t>
            </a:r>
            <a:r>
              <a:rPr lang="en-US" dirty="0"/>
              <a:t> </a:t>
            </a:r>
            <a:r>
              <a:rPr lang="en-US" dirty="0" err="1"/>
              <a:t>проласка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јетру</a:t>
            </a:r>
            <a:r>
              <a:rPr lang="en-US" dirty="0"/>
              <a:t> и </a:t>
            </a:r>
            <a:r>
              <a:rPr lang="en-US" dirty="0" smtClean="0"/>
              <a:t>ГИТ</a:t>
            </a:r>
            <a:r>
              <a:rPr lang="sr-Cyrl-RS" dirty="0" smtClean="0"/>
              <a:t>.</a:t>
            </a:r>
          </a:p>
          <a:p>
            <a:pPr algn="just"/>
            <a:r>
              <a:rPr lang="sr-Cyrl-RS" dirty="0" smtClean="0"/>
              <a:t>И</a:t>
            </a:r>
            <a:r>
              <a:rPr lang="en-US" dirty="0" err="1" smtClean="0"/>
              <a:t>збегавају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лек-лек</a:t>
            </a:r>
            <a:r>
              <a:rPr lang="en-US" dirty="0" smtClean="0"/>
              <a:t> </a:t>
            </a:r>
            <a:r>
              <a:rPr lang="en-US" dirty="0" err="1" smtClean="0"/>
              <a:t>интеракције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sr-Cyrl-RS" dirty="0" smtClean="0"/>
              <a:t>л</a:t>
            </a:r>
            <a:r>
              <a:rPr lang="en-US" dirty="0" err="1" smtClean="0"/>
              <a:t>ак</a:t>
            </a:r>
            <a:r>
              <a:rPr lang="en-US" dirty="0" smtClean="0"/>
              <a:t> </a:t>
            </a:r>
            <a:r>
              <a:rPr lang="en-US" dirty="0" err="1" smtClean="0"/>
              <a:t>преки</a:t>
            </a:r>
            <a:r>
              <a:rPr lang="sr-Cyrl-RS" dirty="0" smtClean="0"/>
              <a:t>д</a:t>
            </a:r>
            <a:r>
              <a:rPr lang="en-US" dirty="0" smtClean="0"/>
              <a:t> </a:t>
            </a:r>
            <a:r>
              <a:rPr lang="sr-Cyrl-RS" dirty="0" smtClean="0"/>
              <a:t>терапије.</a:t>
            </a:r>
          </a:p>
          <a:p>
            <a:pPr algn="just"/>
            <a:r>
              <a:rPr lang="sr-Cyrl-RS" dirty="0" smtClean="0"/>
              <a:t>П</a:t>
            </a:r>
            <a:r>
              <a:rPr lang="en-US" dirty="0" err="1" smtClean="0"/>
              <a:t>огодан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пацијенте</a:t>
            </a:r>
            <a:r>
              <a:rPr lang="en-US" dirty="0" smtClean="0"/>
              <a:t>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нису</a:t>
            </a:r>
            <a:r>
              <a:rPr lang="en-US" dirty="0" smtClean="0"/>
              <a:t> у </a:t>
            </a:r>
            <a:r>
              <a:rPr lang="en-US" dirty="0" err="1" smtClean="0"/>
              <a:t>стању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узму</a:t>
            </a:r>
            <a:r>
              <a:rPr lang="en-US" dirty="0" smtClean="0"/>
              <a:t> </a:t>
            </a:r>
            <a:r>
              <a:rPr lang="en-US" dirty="0" err="1" smtClean="0"/>
              <a:t>лек</a:t>
            </a:r>
            <a:r>
              <a:rPr lang="en-US" dirty="0" smtClean="0"/>
              <a:t> </a:t>
            </a:r>
            <a:r>
              <a:rPr lang="en-US" dirty="0" err="1" smtClean="0"/>
              <a:t>орално</a:t>
            </a:r>
            <a:r>
              <a:rPr lang="en-US" dirty="0" smtClean="0"/>
              <a:t>.</a:t>
            </a:r>
            <a:endParaRPr lang="sr-Cyrl-RS" dirty="0" smtClean="0"/>
          </a:p>
          <a:p>
            <a:pPr algn="just"/>
            <a:r>
              <a:rPr lang="en-US" dirty="0" err="1" smtClean="0"/>
              <a:t>Комфоран</a:t>
            </a:r>
            <a:r>
              <a:rPr lang="en-US" dirty="0" smtClean="0"/>
              <a:t> </a:t>
            </a:r>
            <a:r>
              <a:rPr lang="en-US" dirty="0" err="1" smtClean="0"/>
              <a:t>начин</a:t>
            </a:r>
            <a:r>
              <a:rPr lang="en-US" dirty="0" smtClean="0"/>
              <a:t> </a:t>
            </a:r>
            <a:r>
              <a:rPr lang="en-US" dirty="0" err="1" smtClean="0"/>
              <a:t>примен</a:t>
            </a:r>
            <a:r>
              <a:rPr lang="sr-Cyrl-RS" dirty="0" smtClean="0"/>
              <a:t>е.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7112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Течни</a:t>
            </a:r>
            <a:r>
              <a:rPr lang="en-US" b="1" dirty="0"/>
              <a:t> </a:t>
            </a:r>
            <a:r>
              <a:rPr lang="en-US" b="1" dirty="0" err="1"/>
              <a:t>препарати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 smtClean="0"/>
              <a:t>кожу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r-Cyrl-RS" b="1" i="1" dirty="0" smtClean="0"/>
              <a:t>Р</a:t>
            </a:r>
            <a:r>
              <a:rPr lang="en-US" b="1" i="1" dirty="0" err="1" smtClean="0"/>
              <a:t>аствори</a:t>
            </a:r>
            <a:endParaRPr lang="sr-Cyrl-RS" b="1" i="1" dirty="0" smtClean="0"/>
          </a:p>
          <a:p>
            <a:r>
              <a:rPr lang="sr-Cyrl-RS" b="1" i="1" dirty="0" smtClean="0"/>
              <a:t>Е</a:t>
            </a:r>
            <a:r>
              <a:rPr lang="en-US" b="1" i="1" dirty="0" err="1" smtClean="0"/>
              <a:t>мулзије</a:t>
            </a:r>
            <a:endParaRPr lang="sr-Cyrl-RS" b="1" i="1" dirty="0" smtClean="0"/>
          </a:p>
          <a:p>
            <a:r>
              <a:rPr lang="sr-Cyrl-RS" b="1" i="1" dirty="0" smtClean="0"/>
              <a:t>С</a:t>
            </a:r>
            <a:r>
              <a:rPr lang="en-US" b="1" i="1" dirty="0" err="1" smtClean="0"/>
              <a:t>упензије</a:t>
            </a:r>
            <a:endParaRPr lang="sr-Cyrl-RS" b="1" i="1" dirty="0" smtClean="0"/>
          </a:p>
          <a:p>
            <a:r>
              <a:rPr lang="sr-Cyrl-RS" b="1" i="1" dirty="0" smtClean="0"/>
              <a:t>Ш</a:t>
            </a:r>
            <a:r>
              <a:rPr lang="en-US" b="1" i="1" dirty="0" err="1" smtClean="0"/>
              <a:t>ампони</a:t>
            </a:r>
            <a:endParaRPr lang="sr-Cyrl-RS" b="1" i="1" dirty="0" smtClean="0"/>
          </a:p>
          <a:p>
            <a:r>
              <a:rPr lang="sr-Cyrl-RS" b="1" i="1" dirty="0" smtClean="0"/>
              <a:t>Л</a:t>
            </a:r>
            <a:r>
              <a:rPr lang="en-US" b="1" i="1" dirty="0" err="1" smtClean="0"/>
              <a:t>инименти</a:t>
            </a:r>
            <a:endParaRPr lang="sr-Cyrl-RS" b="1" i="1" dirty="0" smtClean="0"/>
          </a:p>
          <a:p>
            <a:r>
              <a:rPr lang="sr-Cyrl-RS" b="1" i="1" dirty="0" smtClean="0"/>
              <a:t>П</a:t>
            </a:r>
            <a:r>
              <a:rPr lang="en-US" b="1" i="1" dirty="0" err="1" smtClean="0"/>
              <a:t>ене</a:t>
            </a:r>
            <a:endParaRPr lang="sr-Cyrl-RS" b="1" i="1" dirty="0" smtClean="0"/>
          </a:p>
          <a:p>
            <a:r>
              <a:rPr lang="sr-Cyrl-RS" b="1" i="1" dirty="0" smtClean="0"/>
              <a:t>С</a:t>
            </a:r>
            <a:r>
              <a:rPr lang="en-US" b="1" i="1" dirty="0" err="1" smtClean="0"/>
              <a:t>прејеви</a:t>
            </a:r>
            <a:endParaRPr lang="sr-Cyrl-RS" b="1" i="1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7958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Раствори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562600" cy="4873752"/>
          </a:xfrm>
        </p:spPr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С</a:t>
            </a:r>
            <a:r>
              <a:rPr lang="en-US" dirty="0" err="1" smtClean="0"/>
              <a:t>астоје</a:t>
            </a:r>
            <a:r>
              <a:rPr lang="en-US" dirty="0" smtClean="0"/>
              <a:t> </a:t>
            </a:r>
            <a:r>
              <a:rPr lang="sr-Cyrl-RS" dirty="0" smtClean="0"/>
              <a:t>се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/>
              <a:t>једне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супстанци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растворене</a:t>
            </a:r>
            <a:r>
              <a:rPr lang="en-US" dirty="0"/>
              <a:t> у </a:t>
            </a:r>
            <a:r>
              <a:rPr lang="en-US" dirty="0" err="1"/>
              <a:t>одговарајућем</a:t>
            </a:r>
            <a:r>
              <a:rPr lang="en-US" dirty="0"/>
              <a:t> </a:t>
            </a:r>
            <a:r>
              <a:rPr lang="en-US" dirty="0" err="1"/>
              <a:t>растварачу</a:t>
            </a:r>
            <a:r>
              <a:rPr lang="en-US" dirty="0"/>
              <a:t>, </a:t>
            </a:r>
            <a:r>
              <a:rPr lang="en-US" dirty="0" err="1"/>
              <a:t>најчешће</a:t>
            </a:r>
            <a:r>
              <a:rPr lang="en-US" dirty="0"/>
              <a:t> </a:t>
            </a:r>
            <a:r>
              <a:rPr lang="en-US" dirty="0" err="1"/>
              <a:t>вода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етанол</a:t>
            </a:r>
            <a:r>
              <a:rPr lang="en-US" dirty="0"/>
              <a:t>. </a:t>
            </a:r>
            <a:endParaRPr lang="sr-Cyrl-RS" dirty="0" smtClean="0"/>
          </a:p>
          <a:p>
            <a:endParaRPr lang="sr-Cyrl-RS" dirty="0" smtClean="0"/>
          </a:p>
          <a:p>
            <a:r>
              <a:rPr lang="en-US" dirty="0" err="1" smtClean="0"/>
              <a:t>Уљани</a:t>
            </a:r>
            <a:r>
              <a:rPr lang="en-US" dirty="0" smtClean="0"/>
              <a:t> </a:t>
            </a:r>
            <a:r>
              <a:rPr lang="en-US" dirty="0" err="1"/>
              <a:t>раствори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 smtClean="0"/>
              <a:t>кож</a:t>
            </a:r>
            <a:r>
              <a:rPr lang="sr-Cyrl-RS" dirty="0"/>
              <a:t>у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јако</a:t>
            </a:r>
            <a:r>
              <a:rPr lang="en-US" dirty="0"/>
              <a:t> </a:t>
            </a:r>
            <a:r>
              <a:rPr lang="en-US" dirty="0" err="1"/>
              <a:t>ретко</a:t>
            </a:r>
            <a:r>
              <a:rPr lang="en-US" dirty="0"/>
              <a:t> </a:t>
            </a:r>
            <a:r>
              <a:rPr lang="en-US" dirty="0" err="1"/>
              <a:t>користе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752599"/>
            <a:ext cx="2286000" cy="289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37286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Емулзије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867400" cy="4873752"/>
          </a:xfrm>
        </p:spPr>
        <p:txBody>
          <a:bodyPr/>
          <a:lstStyle/>
          <a:p>
            <a:r>
              <a:rPr lang="sr-Cyrl-RS" dirty="0" smtClean="0"/>
              <a:t>Т</a:t>
            </a:r>
            <a:r>
              <a:rPr lang="en-US" dirty="0" err="1" smtClean="0"/>
              <a:t>ечни</a:t>
            </a:r>
            <a:r>
              <a:rPr lang="en-US" dirty="0" smtClean="0"/>
              <a:t> </a:t>
            </a:r>
            <a:r>
              <a:rPr lang="en-US" dirty="0" err="1"/>
              <a:t>препарати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састоје</a:t>
            </a:r>
            <a:r>
              <a:rPr lang="en-US" dirty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/>
              <a:t>водене</a:t>
            </a:r>
            <a:r>
              <a:rPr lang="en-US" dirty="0"/>
              <a:t> и </a:t>
            </a:r>
            <a:r>
              <a:rPr lang="en-US" dirty="0" err="1" smtClean="0"/>
              <a:t>уљане</a:t>
            </a:r>
            <a:r>
              <a:rPr lang="sr-Cyrl-RS" dirty="0" smtClean="0"/>
              <a:t> </a:t>
            </a:r>
            <a:r>
              <a:rPr lang="en-US" dirty="0" err="1" smtClean="0"/>
              <a:t>фазе</a:t>
            </a:r>
            <a:r>
              <a:rPr lang="en-US" dirty="0" smtClean="0"/>
              <a:t>,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међусобно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мешају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Величина</a:t>
            </a:r>
            <a:r>
              <a:rPr lang="en-US" dirty="0" smtClean="0"/>
              <a:t> </a:t>
            </a:r>
            <a:r>
              <a:rPr lang="en-US" dirty="0" err="1"/>
              <a:t>честица</a:t>
            </a:r>
            <a:r>
              <a:rPr lang="en-US" dirty="0"/>
              <a:t> </a:t>
            </a:r>
            <a:r>
              <a:rPr lang="en-US" dirty="0" err="1"/>
              <a:t>унутрашње</a:t>
            </a:r>
            <a:r>
              <a:rPr lang="en-US" dirty="0"/>
              <a:t> </a:t>
            </a:r>
            <a:r>
              <a:rPr lang="en-US" dirty="0" err="1" smtClean="0"/>
              <a:t>фазе</a:t>
            </a:r>
            <a:r>
              <a:rPr lang="sr-Cyrl-RS" dirty="0"/>
              <a:t>:</a:t>
            </a: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sr-Cyrl-RS" b="1" dirty="0" smtClean="0"/>
              <a:t>-</a:t>
            </a:r>
            <a:r>
              <a:rPr lang="en-US" b="1" dirty="0" smtClean="0"/>
              <a:t>40 </a:t>
            </a:r>
            <a:r>
              <a:rPr lang="en-US" b="1" dirty="0" err="1"/>
              <a:t>μm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en-US" dirty="0" err="1" smtClean="0"/>
              <a:t>Термодинамиски</a:t>
            </a:r>
            <a:r>
              <a:rPr lang="en-US" dirty="0" smtClean="0"/>
              <a:t> </a:t>
            </a:r>
            <a:r>
              <a:rPr lang="en-US" dirty="0" err="1" smtClean="0"/>
              <a:t>нестабилни</a:t>
            </a:r>
            <a:r>
              <a:rPr lang="en-US" dirty="0" smtClean="0"/>
              <a:t> </a:t>
            </a:r>
            <a:r>
              <a:rPr lang="en-US" dirty="0" err="1" smtClean="0"/>
              <a:t>системи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С</a:t>
            </a:r>
            <a:r>
              <a:rPr lang="en-US" dirty="0" err="1" smtClean="0"/>
              <a:t>табилност</a:t>
            </a:r>
            <a:r>
              <a:rPr lang="en-US" dirty="0" smtClean="0"/>
              <a:t> </a:t>
            </a:r>
            <a:r>
              <a:rPr lang="sr-Cyrl-RS" dirty="0" smtClean="0"/>
              <a:t>се </a:t>
            </a:r>
            <a:r>
              <a:rPr lang="en-US" dirty="0" err="1" smtClean="0"/>
              <a:t>постиже</a:t>
            </a:r>
            <a:r>
              <a:rPr lang="en-US" dirty="0" smtClean="0"/>
              <a:t> </a:t>
            </a:r>
            <a:r>
              <a:rPr lang="en-US" dirty="0" err="1"/>
              <a:t>додатком</a:t>
            </a:r>
            <a:r>
              <a:rPr lang="en-US" dirty="0"/>
              <a:t> </a:t>
            </a:r>
            <a:r>
              <a:rPr lang="en-US" dirty="0" err="1"/>
              <a:t>емулгатора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smtClean="0"/>
              <a:t>У </a:t>
            </a:r>
            <a:r>
              <a:rPr lang="en-US" dirty="0" err="1"/>
              <a:t>козметици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чешће</a:t>
            </a:r>
            <a:r>
              <a:rPr lang="en-US" dirty="0"/>
              <a:t> </a:t>
            </a:r>
            <a:r>
              <a:rPr lang="en-US" dirty="0" err="1"/>
              <a:t>користе</a:t>
            </a:r>
            <a:r>
              <a:rPr lang="en-US" dirty="0"/>
              <a:t> </a:t>
            </a:r>
            <a:r>
              <a:rPr lang="en-US" dirty="0" err="1"/>
              <a:t>емулзије</a:t>
            </a:r>
            <a:r>
              <a:rPr lang="en-US" dirty="0"/>
              <a:t> </a:t>
            </a:r>
            <a:r>
              <a:rPr lang="sr-Cyrl-RS" dirty="0" smtClean="0"/>
              <a:t>У</a:t>
            </a:r>
            <a:r>
              <a:rPr lang="en-US" dirty="0" smtClean="0"/>
              <a:t>/</a:t>
            </a:r>
            <a:r>
              <a:rPr lang="sr-Cyrl-RS" dirty="0" smtClean="0"/>
              <a:t>В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960" y="2133600"/>
            <a:ext cx="227584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05130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Суспензије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Суспензије</a:t>
            </a:r>
            <a:r>
              <a:rPr lang="en-US" dirty="0" smtClean="0"/>
              <a:t> </a:t>
            </a:r>
            <a:r>
              <a:rPr lang="en-US" dirty="0" err="1" smtClean="0"/>
              <a:t>представљају</a:t>
            </a:r>
            <a:r>
              <a:rPr lang="en-US" dirty="0" smtClean="0"/>
              <a:t> </a:t>
            </a:r>
            <a:r>
              <a:rPr lang="en-US" dirty="0" err="1" smtClean="0"/>
              <a:t>дисперзију</a:t>
            </a:r>
            <a:r>
              <a:rPr lang="en-US" dirty="0" smtClean="0"/>
              <a:t> </a:t>
            </a:r>
            <a:r>
              <a:rPr lang="en-US" dirty="0" err="1"/>
              <a:t>чврсте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у </a:t>
            </a:r>
            <a:r>
              <a:rPr lang="en-US" dirty="0" err="1"/>
              <a:t>течној</a:t>
            </a:r>
            <a:r>
              <a:rPr lang="en-US" dirty="0"/>
              <a:t> у </a:t>
            </a:r>
            <a:r>
              <a:rPr lang="en-US" dirty="0" err="1"/>
              <a:t>којој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раствара</a:t>
            </a:r>
            <a:r>
              <a:rPr lang="en-US" dirty="0"/>
              <a:t>. </a:t>
            </a:r>
            <a:endParaRPr lang="en-US" dirty="0" smtClean="0"/>
          </a:p>
          <a:p>
            <a:endParaRPr lang="sr-Cyrl-RS" dirty="0" smtClean="0"/>
          </a:p>
          <a:p>
            <a:r>
              <a:rPr lang="en-US" dirty="0" err="1" smtClean="0"/>
              <a:t>Након</a:t>
            </a:r>
            <a:r>
              <a:rPr lang="en-US" dirty="0" smtClean="0"/>
              <a:t> </a:t>
            </a:r>
            <a:r>
              <a:rPr lang="en-US" dirty="0" err="1"/>
              <a:t>испаравања</a:t>
            </a:r>
            <a:r>
              <a:rPr lang="en-US" dirty="0"/>
              <a:t> </a:t>
            </a:r>
            <a:r>
              <a:rPr lang="en-US" dirty="0" err="1"/>
              <a:t>растварача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кожи</a:t>
            </a:r>
            <a:r>
              <a:rPr lang="en-US" dirty="0"/>
              <a:t> </a:t>
            </a:r>
            <a:r>
              <a:rPr lang="en-US" dirty="0" err="1"/>
              <a:t>остаје</a:t>
            </a:r>
            <a:r>
              <a:rPr lang="en-US" dirty="0"/>
              <a:t> </a:t>
            </a:r>
            <a:r>
              <a:rPr lang="en-US" dirty="0" err="1"/>
              <a:t>прах</a:t>
            </a:r>
            <a:r>
              <a:rPr lang="en-US" dirty="0"/>
              <a:t>, а </a:t>
            </a:r>
            <a:r>
              <a:rPr lang="en-US" dirty="0" err="1"/>
              <a:t>адхезија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кожу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постиже</a:t>
            </a:r>
            <a:r>
              <a:rPr lang="en-US" dirty="0"/>
              <a:t> </a:t>
            </a:r>
            <a:r>
              <a:rPr lang="en-US" dirty="0" err="1"/>
              <a:t>додатком</a:t>
            </a:r>
            <a:r>
              <a:rPr lang="en-US" dirty="0"/>
              <a:t> </a:t>
            </a:r>
            <a:r>
              <a:rPr lang="en-US" dirty="0" err="1"/>
              <a:t>глицерола</a:t>
            </a:r>
            <a:r>
              <a:rPr lang="en-US" dirty="0"/>
              <a:t>, </a:t>
            </a:r>
            <a:r>
              <a:rPr lang="en-US" dirty="0" err="1"/>
              <a:t>пропиленгликола</a:t>
            </a:r>
            <a:r>
              <a:rPr lang="en-US" dirty="0"/>
              <a:t> у </a:t>
            </a:r>
            <a:r>
              <a:rPr lang="en-US" dirty="0" err="1"/>
              <a:t>препарат</a:t>
            </a:r>
            <a:r>
              <a:rPr lang="en-US" dirty="0"/>
              <a:t>. </a:t>
            </a:r>
            <a:endParaRPr lang="en-US" dirty="0" smtClean="0"/>
          </a:p>
          <a:p>
            <a:endParaRPr lang="sr-Cyrl-RS" dirty="0" smtClean="0"/>
          </a:p>
          <a:p>
            <a:r>
              <a:rPr lang="en-US" dirty="0" err="1" smtClean="0"/>
              <a:t>Чврсте</a:t>
            </a:r>
            <a:r>
              <a:rPr lang="en-US" dirty="0" smtClean="0"/>
              <a:t> </a:t>
            </a:r>
            <a:r>
              <a:rPr lang="en-US" dirty="0" err="1"/>
              <a:t>нерастворне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</a:t>
            </a:r>
            <a:r>
              <a:rPr lang="en-US" dirty="0" err="1" smtClean="0"/>
              <a:t>могу</a:t>
            </a:r>
            <a:r>
              <a:rPr lang="en-US" dirty="0" smtClean="0"/>
              <a:t> </a:t>
            </a:r>
            <a:r>
              <a:rPr lang="en-US" dirty="0" err="1" smtClean="0"/>
              <a:t>бити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цинк</a:t>
            </a:r>
            <a:r>
              <a:rPr lang="en-US" dirty="0" smtClean="0"/>
              <a:t> </a:t>
            </a:r>
            <a:r>
              <a:rPr lang="en-US" dirty="0" err="1"/>
              <a:t>оксид</a:t>
            </a:r>
            <a:r>
              <a:rPr lang="en-US" dirty="0"/>
              <a:t> (</a:t>
            </a:r>
            <a:r>
              <a:rPr lang="en-US" dirty="0" err="1"/>
              <a:t>адстрингенс</a:t>
            </a:r>
            <a:r>
              <a:rPr lang="en-US" dirty="0"/>
              <a:t>), </a:t>
            </a:r>
            <a:r>
              <a:rPr lang="en-US" dirty="0" err="1"/>
              <a:t>неоргански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пигмени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титан</a:t>
            </a:r>
            <a:r>
              <a:rPr lang="en-US" dirty="0"/>
              <a:t> </a:t>
            </a:r>
            <a:r>
              <a:rPr lang="en-US" dirty="0" err="1"/>
              <a:t>диоксид</a:t>
            </a:r>
            <a:r>
              <a:rPr lang="en-US" dirty="0"/>
              <a:t>, </a:t>
            </a:r>
            <a:r>
              <a:rPr lang="en-US" dirty="0" err="1"/>
              <a:t>цинк</a:t>
            </a:r>
            <a:r>
              <a:rPr lang="en-US" dirty="0"/>
              <a:t> </a:t>
            </a:r>
            <a:r>
              <a:rPr lang="en-US" dirty="0" err="1"/>
              <a:t>оксид</a:t>
            </a:r>
            <a:r>
              <a:rPr lang="en-US" dirty="0"/>
              <a:t>).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572000"/>
            <a:ext cx="2057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9141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Лосиони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553200" cy="4873752"/>
          </a:xfrm>
        </p:spPr>
        <p:txBody>
          <a:bodyPr/>
          <a:lstStyle/>
          <a:p>
            <a:r>
              <a:rPr lang="sr-Cyrl-RS" dirty="0" smtClean="0"/>
              <a:t>Е</a:t>
            </a:r>
            <a:r>
              <a:rPr lang="en-US" dirty="0" err="1" smtClean="0"/>
              <a:t>мулзије</a:t>
            </a:r>
            <a:r>
              <a:rPr lang="en-US" dirty="0" smtClean="0"/>
              <a:t> </a:t>
            </a:r>
            <a:r>
              <a:rPr lang="sr-Cyrl-RS" dirty="0"/>
              <a:t>У</a:t>
            </a:r>
            <a:r>
              <a:rPr lang="en-US" dirty="0" smtClean="0"/>
              <a:t>/</a:t>
            </a:r>
            <a:r>
              <a:rPr lang="sr-Cyrl-RS" dirty="0" smtClean="0"/>
              <a:t>В</a:t>
            </a:r>
            <a:r>
              <a:rPr lang="en-US" dirty="0" smtClean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водене</a:t>
            </a:r>
            <a:r>
              <a:rPr lang="en-US" dirty="0"/>
              <a:t> </a:t>
            </a:r>
            <a:r>
              <a:rPr lang="en-US" dirty="0" err="1"/>
              <a:t>суспензије</a:t>
            </a:r>
            <a:r>
              <a:rPr lang="en-US" dirty="0"/>
              <a:t>, </a:t>
            </a:r>
            <a:r>
              <a:rPr lang="en-US" dirty="0" err="1"/>
              <a:t>ниског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средњег</a:t>
            </a:r>
            <a:r>
              <a:rPr lang="en-US" dirty="0"/>
              <a:t> </a:t>
            </a:r>
            <a:r>
              <a:rPr lang="en-US" dirty="0" err="1"/>
              <a:t>вискозитета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наносе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неоштећену</a:t>
            </a:r>
            <a:r>
              <a:rPr lang="en-US" dirty="0"/>
              <a:t> </a:t>
            </a:r>
            <a:r>
              <a:rPr lang="en-US" dirty="0" err="1" smtClean="0"/>
              <a:t>кожу</a:t>
            </a:r>
            <a:r>
              <a:rPr lang="sr-Cyrl-RS" dirty="0" smtClean="0"/>
              <a:t>.</a:t>
            </a:r>
          </a:p>
          <a:p>
            <a:r>
              <a:rPr lang="en-US" dirty="0" err="1" smtClean="0"/>
              <a:t>Најчешће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препарат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бази</a:t>
            </a:r>
            <a:r>
              <a:rPr lang="en-US" dirty="0"/>
              <a:t> </a:t>
            </a:r>
            <a:r>
              <a:rPr lang="en-US" dirty="0" err="1"/>
              <a:t>воде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користи</a:t>
            </a:r>
            <a:r>
              <a:rPr lang="en-US" dirty="0"/>
              <a:t> и </a:t>
            </a:r>
            <a:r>
              <a:rPr lang="en-US" dirty="0" err="1"/>
              <a:t>алкохол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sr-Cyrl-RS" dirty="0" smtClean="0"/>
              <a:t>А</a:t>
            </a:r>
            <a:r>
              <a:rPr lang="en-US" dirty="0" err="1" smtClean="0"/>
              <a:t>кутних</a:t>
            </a:r>
            <a:r>
              <a:rPr lang="en-US" dirty="0" smtClean="0"/>
              <a:t> </a:t>
            </a:r>
            <a:r>
              <a:rPr lang="en-US" dirty="0" err="1" smtClean="0"/>
              <a:t>инфламаторн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/>
              <a:t>стања</a:t>
            </a:r>
            <a:r>
              <a:rPr lang="en-US" dirty="0"/>
              <a:t> 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кожи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контактни</a:t>
            </a:r>
            <a:r>
              <a:rPr lang="en-US" dirty="0"/>
              <a:t> </a:t>
            </a:r>
            <a:r>
              <a:rPr lang="en-US" dirty="0" err="1"/>
              <a:t>дерматитис</a:t>
            </a:r>
            <a:r>
              <a:rPr lang="en-US" dirty="0"/>
              <a:t>, tinea </a:t>
            </a:r>
            <a:r>
              <a:rPr lang="en-US" dirty="0" err="1"/>
              <a:t>pedis</a:t>
            </a:r>
            <a:r>
              <a:rPr lang="en-US" dirty="0"/>
              <a:t> и tinea </a:t>
            </a:r>
            <a:r>
              <a:rPr lang="en-US" dirty="0" err="1"/>
              <a:t>cruris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Испаравањем</a:t>
            </a:r>
            <a:r>
              <a:rPr lang="en-US" dirty="0" smtClean="0"/>
              <a:t> </a:t>
            </a:r>
            <a:r>
              <a:rPr lang="en-US" dirty="0" err="1"/>
              <a:t>воде</a:t>
            </a:r>
            <a:r>
              <a:rPr lang="en-US" dirty="0"/>
              <a:t> </a:t>
            </a:r>
            <a:r>
              <a:rPr lang="en-US" dirty="0" err="1"/>
              <a:t>ствара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осећај</a:t>
            </a:r>
            <a:r>
              <a:rPr lang="en-US" dirty="0"/>
              <a:t> </a:t>
            </a:r>
            <a:r>
              <a:rPr lang="en-US" dirty="0" err="1"/>
              <a:t>хлађења</a:t>
            </a:r>
            <a:r>
              <a:rPr lang="en-US" dirty="0"/>
              <a:t> и </a:t>
            </a:r>
            <a:r>
              <a:rPr lang="en-US" dirty="0" err="1"/>
              <a:t>доводе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сушења</a:t>
            </a:r>
            <a:r>
              <a:rPr lang="en-US" dirty="0"/>
              <a:t> </a:t>
            </a:r>
            <a:r>
              <a:rPr lang="en-US" dirty="0" err="1"/>
              <a:t>коже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286000"/>
            <a:ext cx="19145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58541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Линименти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Т</a:t>
            </a:r>
            <a:r>
              <a:rPr lang="en-US" dirty="0" err="1" smtClean="0"/>
              <a:t>ечни</a:t>
            </a:r>
            <a:r>
              <a:rPr lang="en-US" dirty="0" smtClean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полутечни</a:t>
            </a:r>
            <a:r>
              <a:rPr lang="en-US" dirty="0"/>
              <a:t> </a:t>
            </a:r>
            <a:r>
              <a:rPr lang="en-US" dirty="0" err="1"/>
              <a:t>препарати</a:t>
            </a:r>
            <a:r>
              <a:rPr lang="en-US" dirty="0"/>
              <a:t> (</a:t>
            </a:r>
            <a:r>
              <a:rPr lang="en-US" dirty="0" err="1"/>
              <a:t>раствори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емулзије</a:t>
            </a:r>
            <a:r>
              <a:rPr lang="en-US" dirty="0"/>
              <a:t>)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утрљавају</a:t>
            </a:r>
            <a:r>
              <a:rPr lang="en-US" dirty="0"/>
              <a:t> у </a:t>
            </a:r>
            <a:r>
              <a:rPr lang="en-US" dirty="0" err="1"/>
              <a:t>кожу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Најчешће</a:t>
            </a:r>
            <a:r>
              <a:rPr lang="en-US" dirty="0" smtClean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формулације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алкохолом</a:t>
            </a:r>
            <a:r>
              <a:rPr lang="en-US" dirty="0"/>
              <a:t>, </a:t>
            </a:r>
            <a:r>
              <a:rPr lang="en-US" dirty="0" err="1"/>
              <a:t>ацетоном</a:t>
            </a:r>
            <a:r>
              <a:rPr lang="en-US" dirty="0"/>
              <a:t> и </a:t>
            </a:r>
            <a:r>
              <a:rPr lang="en-US" dirty="0" err="1"/>
              <a:t>уљем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носачем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Линимената</a:t>
            </a:r>
            <a:r>
              <a:rPr lang="en-US" dirty="0" smtClean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бази</a:t>
            </a:r>
            <a:r>
              <a:rPr lang="en-US" dirty="0"/>
              <a:t> </a:t>
            </a:r>
            <a:r>
              <a:rPr lang="en-US" dirty="0" err="1"/>
              <a:t>уља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користе</a:t>
            </a:r>
            <a:r>
              <a:rPr lang="en-US" dirty="0"/>
              <a:t> </a:t>
            </a:r>
            <a:endParaRPr lang="sr-Cyrl-RS" dirty="0" smtClean="0"/>
          </a:p>
          <a:p>
            <a:pPr marL="0" indent="0">
              <a:buNone/>
            </a:pPr>
            <a:r>
              <a:rPr lang="sr-Cyrl-RS" dirty="0"/>
              <a:t> </a:t>
            </a:r>
            <a:r>
              <a:rPr lang="sr-Cyrl-RS" dirty="0" smtClean="0"/>
              <a:t> 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масаже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Л</a:t>
            </a:r>
            <a:r>
              <a:rPr lang="en-US" dirty="0" err="1" smtClean="0"/>
              <a:t>инименти</a:t>
            </a:r>
            <a:r>
              <a:rPr lang="en-US" dirty="0" smtClean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бази</a:t>
            </a:r>
            <a:r>
              <a:rPr lang="en-US" dirty="0"/>
              <a:t> </a:t>
            </a:r>
            <a:r>
              <a:rPr lang="en-US" dirty="0" err="1"/>
              <a:t>алкохола</a:t>
            </a:r>
            <a:r>
              <a:rPr lang="en-US" dirty="0"/>
              <a:t> </a:t>
            </a:r>
            <a:r>
              <a:rPr lang="en-US" dirty="0" err="1"/>
              <a:t>могу</a:t>
            </a:r>
            <a:r>
              <a:rPr lang="en-US" dirty="0"/>
              <a:t> </a:t>
            </a: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    </a:t>
            </a:r>
            <a:r>
              <a:rPr lang="en-US" dirty="0" err="1" smtClean="0"/>
              <a:t>садржати</a:t>
            </a:r>
            <a:r>
              <a:rPr lang="en-US" dirty="0" smtClean="0"/>
              <a:t> </a:t>
            </a:r>
            <a:r>
              <a:rPr lang="en-US" dirty="0" err="1" smtClean="0"/>
              <a:t>капсаицин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dirty="0" err="1"/>
              <a:t>друге</a:t>
            </a:r>
            <a:r>
              <a:rPr lang="en-US" dirty="0"/>
              <a:t> </a:t>
            </a:r>
            <a:r>
              <a:rPr lang="en-US" dirty="0" err="1"/>
              <a:t>супстанце</a:t>
            </a:r>
            <a:r>
              <a:rPr lang="en-US" dirty="0"/>
              <a:t> </a:t>
            </a:r>
            <a:endParaRPr lang="sr-Cyrl-RS" dirty="0" smtClean="0"/>
          </a:p>
          <a:p>
            <a:pPr marL="0" indent="0">
              <a:buNone/>
            </a:pPr>
            <a:r>
              <a:rPr lang="sr-Cyrl-RS" dirty="0"/>
              <a:t> </a:t>
            </a:r>
            <a:r>
              <a:rPr lang="sr-Cyrl-RS" dirty="0" smtClean="0"/>
              <a:t>  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/>
              <a:t>делују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b="1" dirty="0" err="1" smtClean="0"/>
              <a:t>рубефацијенси</a:t>
            </a:r>
            <a:r>
              <a:rPr lang="en-US" b="1" dirty="0" smtClean="0"/>
              <a:t>,</a:t>
            </a:r>
            <a:r>
              <a:rPr lang="sr-Cyrl-RS" b="1" dirty="0" smtClean="0"/>
              <a:t> </a:t>
            </a:r>
            <a:r>
              <a:rPr lang="en-US" b="1" dirty="0" err="1" smtClean="0"/>
              <a:t>иританси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362200"/>
            <a:ext cx="18288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96986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952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/>
              <a:t>Пене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кожу</a:t>
            </a:r>
            <a:endParaRPr lang="en-US" dirty="0"/>
          </a:p>
          <a:p>
            <a:r>
              <a:rPr lang="sr-Cyrl-RS" dirty="0" smtClean="0"/>
              <a:t>А</a:t>
            </a:r>
            <a:r>
              <a:rPr lang="en-US" dirty="0" err="1" smtClean="0"/>
              <a:t>еросол</a:t>
            </a:r>
            <a:r>
              <a:rPr lang="en-US" dirty="0" smtClean="0"/>
              <a:t> </a:t>
            </a:r>
            <a:r>
              <a:rPr lang="en-US" dirty="0" err="1"/>
              <a:t>облици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бази</a:t>
            </a:r>
            <a:r>
              <a:rPr lang="en-US" dirty="0"/>
              <a:t> </a:t>
            </a:r>
            <a:r>
              <a:rPr lang="en-US" dirty="0" err="1"/>
              <a:t>алкохола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емолијенаса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Погодне</a:t>
            </a:r>
            <a:r>
              <a:rPr lang="en-US" dirty="0" smtClean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испоруку</a:t>
            </a:r>
            <a:r>
              <a:rPr lang="en-US" dirty="0"/>
              <a:t> </a:t>
            </a:r>
            <a:r>
              <a:rPr lang="en-US" dirty="0" err="1" smtClean="0"/>
              <a:t>лекова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С</a:t>
            </a:r>
            <a:r>
              <a:rPr lang="en-US" dirty="0" err="1" smtClean="0"/>
              <a:t>купе</a:t>
            </a:r>
            <a:endParaRPr lang="en-US" dirty="0"/>
          </a:p>
          <a:p>
            <a:pPr marL="0" indent="0">
              <a:buNone/>
            </a:pPr>
            <a:endParaRPr lang="sr-Cyrl-RS" b="1" dirty="0" smtClean="0"/>
          </a:p>
          <a:p>
            <a:pPr marL="0" indent="0">
              <a:buNone/>
            </a:pPr>
            <a:r>
              <a:rPr lang="en-US" b="1" dirty="0" err="1" smtClean="0"/>
              <a:t>Шампони</a:t>
            </a:r>
            <a:r>
              <a:rPr lang="en-US" b="1" dirty="0" smtClean="0"/>
              <a:t> </a:t>
            </a:r>
            <a:endParaRPr lang="en-US" dirty="0"/>
          </a:p>
          <a:p>
            <a:r>
              <a:rPr lang="sr-Cyrl-RS" dirty="0" smtClean="0"/>
              <a:t>Т</a:t>
            </a:r>
            <a:r>
              <a:rPr lang="en-US" dirty="0" err="1" smtClean="0"/>
              <a:t>ечне</a:t>
            </a:r>
            <a:r>
              <a:rPr lang="en-US" dirty="0" smtClean="0"/>
              <a:t> </a:t>
            </a:r>
            <a:r>
              <a:rPr lang="en-US" dirty="0" err="1" smtClean="0"/>
              <a:t>сапун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 smtClean="0"/>
              <a:t>детерџент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намењени</a:t>
            </a:r>
            <a:r>
              <a:rPr lang="en-US" dirty="0"/>
              <a:t> </a:t>
            </a:r>
            <a:r>
              <a:rPr lang="en-US" dirty="0" err="1"/>
              <a:t>прању</a:t>
            </a:r>
            <a:r>
              <a:rPr lang="en-US" dirty="0"/>
              <a:t>  </a:t>
            </a:r>
            <a:r>
              <a:rPr lang="en-US" dirty="0" err="1"/>
              <a:t>косе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sr-Cyrl-RS" b="1" dirty="0" smtClean="0"/>
          </a:p>
          <a:p>
            <a:pPr marL="0" indent="0">
              <a:buNone/>
            </a:pPr>
            <a:r>
              <a:rPr lang="en-US" b="1" dirty="0" err="1" smtClean="0"/>
              <a:t>Спреј</a:t>
            </a:r>
            <a:r>
              <a:rPr lang="en-US" b="1" dirty="0" smtClean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кожу</a:t>
            </a:r>
            <a:endParaRPr lang="en-US" dirty="0"/>
          </a:p>
          <a:p>
            <a:r>
              <a:rPr lang="sr-Cyrl-RS" dirty="0" smtClean="0"/>
              <a:t>Т</a:t>
            </a:r>
            <a:r>
              <a:rPr lang="en-US" dirty="0" err="1" smtClean="0"/>
              <a:t>ечни</a:t>
            </a:r>
            <a:r>
              <a:rPr lang="en-US" dirty="0" smtClean="0"/>
              <a:t> </a:t>
            </a:r>
            <a:r>
              <a:rPr lang="en-US" dirty="0" err="1"/>
              <a:t>облик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ослобађа</a:t>
            </a:r>
            <a:r>
              <a:rPr lang="en-US" dirty="0"/>
              <a:t> </a:t>
            </a:r>
            <a:r>
              <a:rPr lang="en-US" dirty="0" err="1"/>
              <a:t>мале</a:t>
            </a:r>
            <a:r>
              <a:rPr lang="en-US" dirty="0"/>
              <a:t> </a:t>
            </a:r>
            <a:r>
              <a:rPr lang="en-US" dirty="0" err="1"/>
              <a:t>компоненте</a:t>
            </a:r>
            <a:r>
              <a:rPr lang="en-US" dirty="0"/>
              <a:t> </a:t>
            </a:r>
            <a:r>
              <a:rPr lang="en-US" dirty="0" err="1"/>
              <a:t>уз</a:t>
            </a:r>
            <a:r>
              <a:rPr lang="en-US" dirty="0"/>
              <a:t> </a:t>
            </a:r>
            <a:r>
              <a:rPr lang="en-US" dirty="0" err="1"/>
              <a:t>помоћ</a:t>
            </a:r>
            <a:r>
              <a:rPr lang="en-US" dirty="0"/>
              <a:t> </a:t>
            </a:r>
            <a:r>
              <a:rPr lang="en-US" dirty="0" err="1"/>
              <a:t>млаза</a:t>
            </a:r>
            <a:r>
              <a:rPr lang="en-US" dirty="0"/>
              <a:t> </a:t>
            </a:r>
            <a:r>
              <a:rPr lang="en-US" dirty="0" err="1"/>
              <a:t>ваздуха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паре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8213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Трансдермални</a:t>
            </a:r>
            <a:r>
              <a:rPr lang="en-US" b="1" dirty="0"/>
              <a:t> </a:t>
            </a:r>
            <a:r>
              <a:rPr lang="en-US" b="1" dirty="0" err="1"/>
              <a:t>фластери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6400800" cy="5026152"/>
          </a:xfrm>
        </p:spPr>
        <p:txBody>
          <a:bodyPr>
            <a:normAutofit/>
          </a:bodyPr>
          <a:lstStyle/>
          <a:p>
            <a:r>
              <a:rPr lang="en-US" dirty="0" err="1" smtClean="0"/>
              <a:t>Трансдермални</a:t>
            </a:r>
            <a:r>
              <a:rPr lang="en-US" dirty="0" smtClean="0"/>
              <a:t> </a:t>
            </a:r>
            <a:r>
              <a:rPr lang="en-US" dirty="0" err="1"/>
              <a:t>фластери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састоје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адхезивног</a:t>
            </a:r>
            <a:r>
              <a:rPr lang="en-US" dirty="0"/>
              <a:t> </a:t>
            </a:r>
            <a:r>
              <a:rPr lang="en-US" dirty="0" err="1"/>
              <a:t>слоја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бази</a:t>
            </a:r>
            <a:r>
              <a:rPr lang="en-US" dirty="0"/>
              <a:t> </a:t>
            </a:r>
            <a:r>
              <a:rPr lang="en-US" dirty="0" err="1"/>
              <a:t>полимера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садржи</a:t>
            </a:r>
            <a:r>
              <a:rPr lang="en-US" dirty="0"/>
              <a:t> </a:t>
            </a:r>
            <a:r>
              <a:rPr lang="en-US" dirty="0" err="1"/>
              <a:t>растворену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дисперговану</a:t>
            </a:r>
            <a:r>
              <a:rPr lang="en-US" dirty="0"/>
              <a:t> </a:t>
            </a:r>
            <a:r>
              <a:rPr lang="en-US" dirty="0" err="1"/>
              <a:t>лековиту</a:t>
            </a:r>
            <a:r>
              <a:rPr lang="en-US" dirty="0"/>
              <a:t> </a:t>
            </a:r>
            <a:r>
              <a:rPr lang="en-US" dirty="0" err="1"/>
              <a:t>супстанцу</a:t>
            </a:r>
            <a:r>
              <a:rPr lang="en-US" dirty="0"/>
              <a:t>. </a:t>
            </a:r>
            <a:endParaRPr lang="sr-Latn-RS" dirty="0" smtClean="0"/>
          </a:p>
          <a:p>
            <a:endParaRPr lang="sr-Cyrl-RS" dirty="0" smtClean="0"/>
          </a:p>
          <a:p>
            <a:r>
              <a:rPr lang="en-US" dirty="0" err="1" smtClean="0"/>
              <a:t>Лековита</a:t>
            </a:r>
            <a:r>
              <a:rPr lang="en-US" dirty="0" smtClean="0"/>
              <a:t> </a:t>
            </a:r>
            <a:r>
              <a:rPr lang="en-US" dirty="0" err="1"/>
              <a:t>супстанца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контролисано</a:t>
            </a:r>
            <a:r>
              <a:rPr lang="en-US" dirty="0"/>
              <a:t> </a:t>
            </a:r>
            <a:r>
              <a:rPr lang="en-US" dirty="0" err="1"/>
              <a:t>ослобађа</a:t>
            </a:r>
            <a:r>
              <a:rPr lang="en-US" dirty="0"/>
              <a:t> </a:t>
            </a:r>
            <a:r>
              <a:rPr lang="en-US" dirty="0" err="1"/>
              <a:t>током</a:t>
            </a:r>
            <a:r>
              <a:rPr lang="en-US" dirty="0"/>
              <a:t> </a:t>
            </a:r>
            <a:r>
              <a:rPr lang="en-US" dirty="0" err="1"/>
              <a:t>времена</a:t>
            </a:r>
            <a:r>
              <a:rPr lang="en-US" dirty="0"/>
              <a:t> и </a:t>
            </a:r>
            <a:r>
              <a:rPr lang="en-US" dirty="0" err="1"/>
              <a:t>дифундује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кожу</a:t>
            </a:r>
            <a:r>
              <a:rPr lang="en-US" dirty="0"/>
              <a:t>. </a:t>
            </a:r>
            <a:endParaRPr lang="sr-Latn-RS" dirty="0" smtClean="0"/>
          </a:p>
          <a:p>
            <a:endParaRPr lang="sr-Cyrl-RS" dirty="0" smtClean="0"/>
          </a:p>
          <a:p>
            <a:r>
              <a:rPr lang="sr-Cyrl-RS" b="1" dirty="0" smtClean="0"/>
              <a:t>Н</a:t>
            </a:r>
            <a:r>
              <a:rPr lang="en-US" b="1" dirty="0" err="1" smtClean="0"/>
              <a:t>итроглицерин</a:t>
            </a:r>
            <a:r>
              <a:rPr lang="en-US" b="1" dirty="0" smtClean="0"/>
              <a:t>,</a:t>
            </a:r>
            <a:r>
              <a:rPr lang="sr-Latn-RS" b="1" dirty="0" smtClean="0"/>
              <a:t> </a:t>
            </a:r>
            <a:r>
              <a:rPr lang="en-US" b="1" dirty="0" err="1" smtClean="0"/>
              <a:t>фентанил</a:t>
            </a:r>
            <a:r>
              <a:rPr lang="en-US" b="1" dirty="0" smtClean="0"/>
              <a:t>, </a:t>
            </a:r>
            <a:r>
              <a:rPr lang="en-US" b="1" dirty="0" err="1"/>
              <a:t>клонидин</a:t>
            </a:r>
            <a:r>
              <a:rPr lang="en-US" b="1" dirty="0"/>
              <a:t>, </a:t>
            </a:r>
            <a:r>
              <a:rPr lang="en-US" b="1" dirty="0" err="1" smtClean="0"/>
              <a:t>скополамин</a:t>
            </a:r>
            <a:r>
              <a:rPr lang="sr-Cyrl-RS" b="1" dirty="0" smtClean="0"/>
              <a:t>, </a:t>
            </a:r>
            <a:r>
              <a:rPr lang="en-US" b="1" dirty="0" err="1" smtClean="0"/>
              <a:t>никотин</a:t>
            </a:r>
            <a:endParaRPr lang="sr-Cyrl-RS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429000"/>
            <a:ext cx="22288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9992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Трансдермални</a:t>
            </a:r>
            <a:r>
              <a:rPr lang="en-US" b="1" dirty="0"/>
              <a:t> </a:t>
            </a:r>
            <a:r>
              <a:rPr lang="en-US" b="1" dirty="0" err="1"/>
              <a:t>фластери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02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/>
              <a:t>Д</a:t>
            </a:r>
            <a:r>
              <a:rPr lang="en-US" dirty="0" err="1" smtClean="0"/>
              <a:t>опремање</a:t>
            </a:r>
            <a:r>
              <a:rPr lang="en-US" dirty="0" smtClean="0"/>
              <a:t> </a:t>
            </a:r>
            <a:r>
              <a:rPr lang="en-US" dirty="0" err="1"/>
              <a:t>лека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системске</a:t>
            </a:r>
            <a:r>
              <a:rPr lang="en-US" dirty="0"/>
              <a:t> </a:t>
            </a:r>
            <a:r>
              <a:rPr lang="en-US" dirty="0" err="1" smtClean="0"/>
              <a:t>циркулације</a:t>
            </a:r>
            <a:r>
              <a:rPr lang="sr-Cyrl-RS" dirty="0" smtClean="0"/>
              <a:t> се поспешује:</a:t>
            </a:r>
          </a:p>
          <a:p>
            <a:r>
              <a:rPr lang="sr-Cyrl-RS" dirty="0"/>
              <a:t>у</a:t>
            </a:r>
            <a:r>
              <a:rPr lang="sr-Cyrl-RS" dirty="0" smtClean="0"/>
              <a:t>потребом </a:t>
            </a:r>
            <a:r>
              <a:rPr lang="en-US" dirty="0" err="1" smtClean="0"/>
              <a:t>појачивач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апсорпциј</a:t>
            </a:r>
            <a:r>
              <a:rPr lang="sr-Cyrl-RS" dirty="0"/>
              <a:t>е</a:t>
            </a:r>
            <a:endParaRPr lang="sr-Cyrl-RS" dirty="0" smtClean="0"/>
          </a:p>
          <a:p>
            <a:r>
              <a:rPr lang="en-US" dirty="0" err="1" smtClean="0"/>
              <a:t>физичк</a:t>
            </a:r>
            <a:r>
              <a:rPr lang="sr-Cyrl-RS" dirty="0" smtClean="0"/>
              <a:t>им</a:t>
            </a:r>
            <a:r>
              <a:rPr lang="en-US" dirty="0" smtClean="0"/>
              <a:t> </a:t>
            </a:r>
            <a:r>
              <a:rPr lang="en-US" dirty="0" err="1" smtClean="0"/>
              <a:t>метод</a:t>
            </a:r>
            <a:r>
              <a:rPr lang="sr-Cyrl-RS" dirty="0" smtClean="0"/>
              <a:t>ама (</a:t>
            </a:r>
            <a:r>
              <a:rPr lang="en-US" dirty="0" err="1" smtClean="0"/>
              <a:t>фонофореза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dirty="0" err="1" smtClean="0"/>
              <a:t>јонтофореза</a:t>
            </a:r>
            <a:r>
              <a:rPr lang="en-US" dirty="0" smtClean="0"/>
              <a:t>)</a:t>
            </a:r>
            <a:endParaRPr lang="sr-Cyrl-RS" dirty="0" smtClean="0"/>
          </a:p>
          <a:p>
            <a:endParaRPr lang="sr-Cyrl-RS" dirty="0"/>
          </a:p>
          <a:p>
            <a:r>
              <a:rPr lang="sr-Cyrl-RS" dirty="0" smtClean="0"/>
              <a:t>Оптимална в</a:t>
            </a:r>
            <a:r>
              <a:rPr lang="en-US" dirty="0" err="1" smtClean="0"/>
              <a:t>еличина</a:t>
            </a:r>
            <a:r>
              <a:rPr lang="en-US" dirty="0" smtClean="0"/>
              <a:t> </a:t>
            </a:r>
            <a:r>
              <a:rPr lang="en-US" dirty="0" err="1" smtClean="0"/>
              <a:t>фластера</a:t>
            </a:r>
            <a:r>
              <a:rPr lang="sr-Cyrl-RS" dirty="0" smtClean="0"/>
              <a:t>: </a:t>
            </a:r>
            <a:r>
              <a:rPr lang="en-US" b="1" dirty="0" smtClean="0"/>
              <a:t>40 </a:t>
            </a:r>
            <a:r>
              <a:rPr lang="en-US" b="1" dirty="0"/>
              <a:t>cm </a:t>
            </a:r>
            <a:endParaRPr lang="sr-Cyrl-RS" b="1" dirty="0" smtClean="0"/>
          </a:p>
          <a:p>
            <a:r>
              <a:rPr lang="en-US" dirty="0" smtClean="0"/>
              <a:t>Dot </a:t>
            </a:r>
            <a:r>
              <a:rPr lang="en-US" dirty="0" err="1"/>
              <a:t>MatrixTMtechnology</a:t>
            </a:r>
            <a:r>
              <a:rPr lang="en-US" dirty="0"/>
              <a:t> </a:t>
            </a:r>
            <a:r>
              <a:rPr lang="sr-Cyrl-RS" dirty="0" smtClean="0"/>
              <a:t> </a:t>
            </a:r>
            <a:r>
              <a:rPr lang="en-US" dirty="0" err="1" smtClean="0"/>
              <a:t>омогућава</a:t>
            </a:r>
            <a:r>
              <a:rPr lang="en-US" dirty="0" smtClean="0"/>
              <a:t> </a:t>
            </a:r>
            <a:r>
              <a:rPr lang="en-US" dirty="0" err="1"/>
              <a:t>испоруку</a:t>
            </a:r>
            <a:r>
              <a:rPr lang="en-US" dirty="0"/>
              <a:t> </a:t>
            </a:r>
            <a:r>
              <a:rPr lang="en-US" dirty="0" err="1"/>
              <a:t>високих</a:t>
            </a:r>
            <a:r>
              <a:rPr lang="en-US" dirty="0"/>
              <a:t> </a:t>
            </a:r>
            <a:r>
              <a:rPr lang="en-US" dirty="0" err="1"/>
              <a:t>концентрација</a:t>
            </a:r>
            <a:r>
              <a:rPr lang="en-US" dirty="0"/>
              <a:t> </a:t>
            </a:r>
            <a:r>
              <a:rPr lang="en-US" dirty="0" err="1"/>
              <a:t>лекова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Vivelle</a:t>
            </a:r>
            <a:r>
              <a:rPr lang="en-US" dirty="0" smtClean="0"/>
              <a:t>–</a:t>
            </a:r>
            <a:r>
              <a:rPr lang="en-US" dirty="0" err="1" smtClean="0"/>
              <a:t>Dot©R</a:t>
            </a:r>
            <a:r>
              <a:rPr lang="en-US" dirty="0"/>
              <a:t>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02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Недостаци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М</a:t>
            </a:r>
            <a:r>
              <a:rPr lang="en-US" dirty="0" err="1" smtClean="0"/>
              <a:t>огућност</a:t>
            </a:r>
            <a:r>
              <a:rPr lang="en-US" dirty="0" smtClean="0"/>
              <a:t> </a:t>
            </a:r>
            <a:r>
              <a:rPr lang="en-US" dirty="0" err="1"/>
              <a:t>иритације</a:t>
            </a:r>
            <a:r>
              <a:rPr lang="en-US" dirty="0"/>
              <a:t> и </a:t>
            </a:r>
            <a:r>
              <a:rPr lang="en-US" dirty="0" err="1"/>
              <a:t>сензитизације</a:t>
            </a:r>
            <a:r>
              <a:rPr lang="en-US" dirty="0"/>
              <a:t> </a:t>
            </a:r>
            <a:r>
              <a:rPr lang="en-US" dirty="0" err="1" smtClean="0"/>
              <a:t>коже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П</a:t>
            </a:r>
            <a:r>
              <a:rPr lang="en-US" dirty="0" err="1" smtClean="0"/>
              <a:t>отешкоће</a:t>
            </a:r>
            <a:r>
              <a:rPr lang="en-US" dirty="0" smtClean="0"/>
              <a:t> </a:t>
            </a:r>
            <a:r>
              <a:rPr lang="en-US" dirty="0"/>
              <a:t>у </a:t>
            </a:r>
            <a:r>
              <a:rPr lang="en-US" dirty="0" err="1"/>
              <a:t>формулацији</a:t>
            </a:r>
            <a:r>
              <a:rPr lang="en-US" dirty="0"/>
              <a:t> </a:t>
            </a:r>
            <a:r>
              <a:rPr lang="en-US" dirty="0" err="1" smtClean="0"/>
              <a:t>лека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М</a:t>
            </a:r>
            <a:r>
              <a:rPr lang="en-US" dirty="0" err="1" smtClean="0"/>
              <a:t>огу</a:t>
            </a:r>
            <a:r>
              <a:rPr lang="sr-Cyrl-RS" dirty="0"/>
              <a:t> </a:t>
            </a:r>
            <a:r>
              <a:rPr lang="sr-Cyrl-RS" dirty="0" smtClean="0"/>
              <a:t>се користити </a:t>
            </a:r>
            <a:r>
              <a:rPr lang="en-US" dirty="0" err="1" smtClean="0"/>
              <a:t>јако</a:t>
            </a:r>
            <a:r>
              <a:rPr lang="en-US" dirty="0" smtClean="0"/>
              <a:t> </a:t>
            </a:r>
            <a:r>
              <a:rPr lang="en-US" dirty="0" err="1" smtClean="0"/>
              <a:t>потентни</a:t>
            </a:r>
            <a:r>
              <a:rPr lang="en-US" dirty="0" smtClean="0"/>
              <a:t> </a:t>
            </a:r>
            <a:r>
              <a:rPr lang="en-US" dirty="0" err="1" smtClean="0"/>
              <a:t>леков</a:t>
            </a:r>
            <a:r>
              <a:rPr lang="sr-Cyrl-RS" dirty="0"/>
              <a:t>и</a:t>
            </a:r>
            <a:r>
              <a:rPr lang="en-US" dirty="0" smtClean="0"/>
              <a:t>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испољавају</a:t>
            </a:r>
            <a:r>
              <a:rPr lang="en-US" dirty="0"/>
              <a:t> </a:t>
            </a:r>
            <a:r>
              <a:rPr lang="en-US" dirty="0" err="1"/>
              <a:t>ефекте</a:t>
            </a:r>
            <a:r>
              <a:rPr lang="en-US" dirty="0"/>
              <a:t> у </a:t>
            </a:r>
            <a:r>
              <a:rPr lang="en-US" dirty="0" err="1"/>
              <a:t>ниским</a:t>
            </a:r>
            <a:r>
              <a:rPr lang="en-US" dirty="0"/>
              <a:t> </a:t>
            </a:r>
            <a:r>
              <a:rPr lang="en-US" dirty="0" err="1"/>
              <a:t>концентрацијама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521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LENOVO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8337754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450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Кожа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Н</a:t>
            </a:r>
            <a:r>
              <a:rPr lang="en-US" dirty="0" err="1" smtClean="0"/>
              <a:t>ајвећи</a:t>
            </a:r>
            <a:r>
              <a:rPr lang="en-US" dirty="0" smtClean="0"/>
              <a:t> </a:t>
            </a:r>
            <a:r>
              <a:rPr lang="en-US" dirty="0" err="1" smtClean="0"/>
              <a:t>орган</a:t>
            </a:r>
            <a:r>
              <a:rPr lang="en-US" dirty="0" smtClean="0"/>
              <a:t>, </a:t>
            </a:r>
            <a:r>
              <a:rPr lang="en-US" dirty="0" err="1"/>
              <a:t>површине</a:t>
            </a:r>
            <a:r>
              <a:rPr lang="en-US" dirty="0"/>
              <a:t> </a:t>
            </a:r>
            <a:r>
              <a:rPr lang="en-US" b="1" dirty="0"/>
              <a:t>2 m</a:t>
            </a:r>
            <a:r>
              <a:rPr lang="en-US" b="1" baseline="30000" dirty="0"/>
              <a:t>2</a:t>
            </a:r>
            <a:r>
              <a:rPr lang="en-US" b="1" dirty="0"/>
              <a:t> </a:t>
            </a:r>
            <a:r>
              <a:rPr lang="en-US" dirty="0"/>
              <a:t>и </a:t>
            </a:r>
            <a:r>
              <a:rPr lang="en-US" dirty="0" err="1"/>
              <a:t>дебљине</a:t>
            </a:r>
            <a:r>
              <a:rPr lang="en-US" dirty="0"/>
              <a:t> </a:t>
            </a:r>
            <a:r>
              <a:rPr lang="en-US" b="1" dirty="0" smtClean="0"/>
              <a:t>0.5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b="1" dirty="0"/>
              <a:t>4 </a:t>
            </a:r>
            <a:r>
              <a:rPr lang="en-US" b="1" dirty="0" smtClean="0"/>
              <a:t>mm</a:t>
            </a:r>
            <a:r>
              <a:rPr lang="en-US" dirty="0" smtClean="0"/>
              <a:t>. </a:t>
            </a:r>
            <a:endParaRPr lang="sr-Cyrl-RS" dirty="0" smtClean="0"/>
          </a:p>
          <a:p>
            <a:r>
              <a:rPr lang="sr-Cyrl-RS" dirty="0" smtClean="0"/>
              <a:t>Ви</a:t>
            </a:r>
            <a:r>
              <a:rPr lang="en-US" dirty="0" err="1" smtClean="0"/>
              <a:t>шеструк</a:t>
            </a:r>
            <a:r>
              <a:rPr lang="sr-Cyrl-RS" dirty="0"/>
              <a:t>а</a:t>
            </a:r>
            <a:r>
              <a:rPr lang="sr-Cyrl-RS" dirty="0" smtClean="0"/>
              <a:t> ф</a:t>
            </a:r>
            <a:r>
              <a:rPr lang="en-US" dirty="0" err="1" smtClean="0"/>
              <a:t>ункциј</a:t>
            </a:r>
            <a:r>
              <a:rPr lang="sr-Cyrl-RS" dirty="0" smtClean="0"/>
              <a:t>а.</a:t>
            </a:r>
          </a:p>
          <a:p>
            <a:r>
              <a:rPr lang="sr-Cyrl-RS" b="1" dirty="0" smtClean="0">
                <a:solidFill>
                  <a:srgbClr val="FF0000"/>
                </a:solidFill>
              </a:rPr>
              <a:t>Ба</a:t>
            </a:r>
            <a:r>
              <a:rPr lang="en-US" b="1" dirty="0" err="1" smtClean="0">
                <a:solidFill>
                  <a:srgbClr val="FF0000"/>
                </a:solidFill>
              </a:rPr>
              <a:t>ријерна</a:t>
            </a:r>
            <a:r>
              <a:rPr lang="sr-Cyrl-RS" b="1" dirty="0" smtClean="0">
                <a:solidFill>
                  <a:srgbClr val="FF0000"/>
                </a:solidFill>
              </a:rPr>
              <a:t> </a:t>
            </a:r>
            <a:r>
              <a:rPr lang="sr-Cyrl-RS" dirty="0" smtClean="0"/>
              <a:t>- </a:t>
            </a:r>
            <a:r>
              <a:rPr lang="en-US" dirty="0" err="1" smtClean="0"/>
              <a:t>штити</a:t>
            </a:r>
            <a:r>
              <a:rPr lang="en-US" dirty="0" smtClean="0"/>
              <a:t> </a:t>
            </a:r>
            <a:r>
              <a:rPr lang="en-US" dirty="0" err="1"/>
              <a:t>организам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уласка</a:t>
            </a:r>
            <a:r>
              <a:rPr lang="en-US" dirty="0"/>
              <a:t> </a:t>
            </a:r>
            <a:r>
              <a:rPr lang="en-US" dirty="0" err="1"/>
              <a:t>страних</a:t>
            </a:r>
            <a:r>
              <a:rPr lang="en-US" dirty="0"/>
              <a:t> </a:t>
            </a:r>
            <a:r>
              <a:rPr lang="en-US" dirty="0" err="1" smtClean="0"/>
              <a:t>материја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С</a:t>
            </a:r>
            <a:r>
              <a:rPr lang="en-US" dirty="0" err="1" smtClean="0"/>
              <a:t>пречава</a:t>
            </a:r>
            <a:r>
              <a:rPr lang="en-US" dirty="0" smtClean="0"/>
              <a:t> </a:t>
            </a:r>
            <a:r>
              <a:rPr lang="en-US" dirty="0" err="1" smtClean="0"/>
              <a:t>губит</a:t>
            </a:r>
            <a:r>
              <a:rPr lang="sr-Cyrl-RS" dirty="0" smtClean="0"/>
              <a:t>ак</a:t>
            </a:r>
            <a:r>
              <a:rPr lang="en-US" dirty="0" smtClean="0"/>
              <a:t> </a:t>
            </a:r>
            <a:r>
              <a:rPr lang="en-US" dirty="0" err="1"/>
              <a:t>минерала</a:t>
            </a:r>
            <a:r>
              <a:rPr lang="en-US" dirty="0"/>
              <a:t> и </a:t>
            </a:r>
            <a:r>
              <a:rPr lang="en-US" dirty="0" err="1" smtClean="0"/>
              <a:t>воде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Учествује у о</a:t>
            </a:r>
            <a:r>
              <a:rPr lang="en-US" dirty="0" err="1" smtClean="0"/>
              <a:t>држава</a:t>
            </a:r>
            <a:r>
              <a:rPr lang="sr-Cyrl-RS" dirty="0" smtClean="0"/>
              <a:t>њу</a:t>
            </a:r>
            <a:r>
              <a:rPr lang="en-US" dirty="0" smtClean="0"/>
              <a:t> </a:t>
            </a:r>
            <a:r>
              <a:rPr lang="en-US" dirty="0" err="1" smtClean="0"/>
              <a:t>терморегулациј</a:t>
            </a:r>
            <a:r>
              <a:rPr lang="sr-Cyrl-RS" dirty="0"/>
              <a:t>е</a:t>
            </a:r>
            <a:r>
              <a:rPr lang="en-US" dirty="0" smtClean="0"/>
              <a:t>, </a:t>
            </a:r>
            <a:r>
              <a:rPr lang="en-US" dirty="0" err="1"/>
              <a:t>стварању</a:t>
            </a:r>
            <a:r>
              <a:rPr lang="en-US" dirty="0"/>
              <a:t> </a:t>
            </a:r>
            <a:r>
              <a:rPr lang="en-US" dirty="0" err="1"/>
              <a:t>витамина</a:t>
            </a:r>
            <a:r>
              <a:rPr lang="en-US" dirty="0"/>
              <a:t> Д, </a:t>
            </a:r>
            <a:r>
              <a:rPr lang="en-US" dirty="0" err="1"/>
              <a:t>преносу</a:t>
            </a:r>
            <a:r>
              <a:rPr lang="en-US" dirty="0"/>
              <a:t> </a:t>
            </a:r>
            <a:r>
              <a:rPr lang="en-US" dirty="0" err="1"/>
              <a:t>сензорних</a:t>
            </a:r>
            <a:r>
              <a:rPr lang="en-US" dirty="0"/>
              <a:t> </a:t>
            </a:r>
            <a:r>
              <a:rPr lang="en-US" dirty="0" err="1"/>
              <a:t>информација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спољашње</a:t>
            </a:r>
            <a:r>
              <a:rPr lang="en-US" dirty="0"/>
              <a:t> </a:t>
            </a:r>
            <a:r>
              <a:rPr lang="en-US" dirty="0" err="1"/>
              <a:t>средине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303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Грађа коже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752"/>
          </a:xfrm>
        </p:spPr>
        <p:txBody>
          <a:bodyPr>
            <a:normAutofit/>
          </a:bodyPr>
          <a:lstStyle/>
          <a:p>
            <a:endParaRPr lang="sr-Cyrl-RS" dirty="0" smtClean="0"/>
          </a:p>
          <a:p>
            <a:r>
              <a:rPr lang="sr-Cyrl-RS" dirty="0" smtClean="0"/>
              <a:t>Е</a:t>
            </a:r>
            <a:r>
              <a:rPr lang="en-US" dirty="0" err="1" smtClean="0"/>
              <a:t>пидермис</a:t>
            </a:r>
            <a:endParaRPr lang="sr-Cyrl-RS" dirty="0" smtClean="0"/>
          </a:p>
          <a:p>
            <a:r>
              <a:rPr lang="sr-Cyrl-RS" dirty="0" smtClean="0"/>
              <a:t>Д</a:t>
            </a:r>
            <a:r>
              <a:rPr lang="en-US" dirty="0" err="1" smtClean="0"/>
              <a:t>ермис</a:t>
            </a:r>
            <a:r>
              <a:rPr lang="en-US" dirty="0" smtClean="0"/>
              <a:t> </a:t>
            </a:r>
            <a:endParaRPr lang="sr-Cyrl-RS" dirty="0"/>
          </a:p>
          <a:p>
            <a:r>
              <a:rPr lang="sr-Cyrl-RS" dirty="0" smtClean="0"/>
              <a:t>Х</a:t>
            </a:r>
            <a:r>
              <a:rPr lang="en-US" dirty="0" err="1" smtClean="0"/>
              <a:t>иподермис</a:t>
            </a:r>
            <a:endParaRPr lang="sr-Cyrl-RS" dirty="0" smtClean="0"/>
          </a:p>
          <a:p>
            <a:endParaRPr lang="sr-Cyrl-R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4114800" cy="336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195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stratum </a:t>
            </a:r>
            <a:r>
              <a:rPr lang="en-US" b="1" i="1" dirty="0" err="1"/>
              <a:t>corneum</a:t>
            </a:r>
            <a:r>
              <a:rPr lang="en-US" b="1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Н</a:t>
            </a:r>
            <a:r>
              <a:rPr lang="en-US" dirty="0" err="1" smtClean="0"/>
              <a:t>ајвећ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препрек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испоруку</a:t>
            </a:r>
            <a:r>
              <a:rPr lang="en-US" dirty="0"/>
              <a:t> </a:t>
            </a:r>
            <a:r>
              <a:rPr lang="en-US" dirty="0" err="1"/>
              <a:t>лекова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Дебљине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15-20 </a:t>
            </a:r>
            <a:r>
              <a:rPr lang="en-US" dirty="0" err="1" smtClean="0"/>
              <a:t>μm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К</a:t>
            </a:r>
            <a:r>
              <a:rPr lang="en-US" dirty="0" err="1" smtClean="0"/>
              <a:t>рајњи</a:t>
            </a:r>
            <a:r>
              <a:rPr lang="en-US" dirty="0" smtClean="0"/>
              <a:t> </a:t>
            </a:r>
            <a:r>
              <a:rPr lang="en-US" dirty="0" err="1"/>
              <a:t>продукт</a:t>
            </a:r>
            <a:r>
              <a:rPr lang="en-US" dirty="0"/>
              <a:t> </a:t>
            </a:r>
            <a:r>
              <a:rPr lang="en-US" dirty="0" err="1"/>
              <a:t>процеса</a:t>
            </a:r>
            <a:r>
              <a:rPr lang="en-US" dirty="0"/>
              <a:t> </a:t>
            </a:r>
            <a:r>
              <a:rPr lang="en-US" dirty="0" err="1"/>
              <a:t>диференцијације</a:t>
            </a:r>
            <a:r>
              <a:rPr lang="en-US" dirty="0" smtClean="0"/>
              <a:t>.</a:t>
            </a:r>
            <a:endParaRPr lang="sr-Cyrl-RS" dirty="0" smtClean="0"/>
          </a:p>
          <a:p>
            <a:endParaRPr lang="sr-Cyrl-RS" dirty="0"/>
          </a:p>
          <a:p>
            <a:pPr algn="just"/>
            <a:r>
              <a:rPr lang="sr-Cyrl-RS" b="1" dirty="0" smtClean="0"/>
              <a:t>Н</a:t>
            </a:r>
            <a:r>
              <a:rPr lang="en-US" b="1" dirty="0" err="1" smtClean="0"/>
              <a:t>еживи</a:t>
            </a:r>
            <a:r>
              <a:rPr lang="en-US" b="1" dirty="0" smtClean="0"/>
              <a:t> </a:t>
            </a:r>
            <a:r>
              <a:rPr lang="en-US" b="1" dirty="0" err="1"/>
              <a:t>слој</a:t>
            </a:r>
            <a:r>
              <a:rPr lang="en-US" b="1" dirty="0"/>
              <a:t> </a:t>
            </a:r>
            <a:r>
              <a:rPr lang="en-US" b="1" dirty="0" err="1"/>
              <a:t>који</a:t>
            </a:r>
            <a:r>
              <a:rPr lang="en-US" b="1" dirty="0"/>
              <a:t> </a:t>
            </a:r>
            <a:r>
              <a:rPr lang="en-US" b="1" dirty="0" err="1"/>
              <a:t>се</a:t>
            </a:r>
            <a:r>
              <a:rPr lang="en-US" b="1" dirty="0"/>
              <a:t> </a:t>
            </a:r>
            <a:r>
              <a:rPr lang="en-US" b="1" dirty="0" err="1"/>
              <a:t>састоји</a:t>
            </a:r>
            <a:r>
              <a:rPr lang="en-US" b="1" dirty="0"/>
              <a:t> </a:t>
            </a:r>
            <a:r>
              <a:rPr lang="en-US" b="1" dirty="0" err="1"/>
              <a:t>од</a:t>
            </a:r>
            <a:r>
              <a:rPr lang="en-US" b="1" dirty="0"/>
              <a:t> </a:t>
            </a:r>
            <a:r>
              <a:rPr lang="en-US" b="1" dirty="0" err="1"/>
              <a:t>невијабилних</a:t>
            </a:r>
            <a:r>
              <a:rPr lang="en-US" b="1" dirty="0"/>
              <a:t> </a:t>
            </a:r>
            <a:r>
              <a:rPr lang="en-US" b="1" dirty="0" err="1" smtClean="0"/>
              <a:t>ћелија</a:t>
            </a:r>
            <a:r>
              <a:rPr lang="en-US" b="1" dirty="0" smtClean="0"/>
              <a:t>-</a:t>
            </a:r>
            <a:r>
              <a:rPr lang="sr-Cyrl-RS" b="1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корнеоцита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/>
              <a:t>које</a:t>
            </a:r>
            <a:r>
              <a:rPr lang="en-US" b="1" dirty="0"/>
              <a:t> </a:t>
            </a:r>
            <a:r>
              <a:rPr lang="en-US" b="1" dirty="0" err="1"/>
              <a:t>су</a:t>
            </a:r>
            <a:r>
              <a:rPr lang="en-US" b="1" dirty="0"/>
              <a:t> </a:t>
            </a:r>
            <a:r>
              <a:rPr lang="en-US" b="1" dirty="0" err="1"/>
              <a:t>испуњене</a:t>
            </a:r>
            <a:r>
              <a:rPr lang="en-US" b="1" dirty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кератином</a:t>
            </a:r>
            <a:r>
              <a:rPr lang="sr-Cyrl-RS" dirty="0" smtClean="0"/>
              <a:t>.</a:t>
            </a:r>
            <a:endParaRPr lang="sr-Latn-RS" dirty="0"/>
          </a:p>
          <a:p>
            <a:pPr algn="just"/>
            <a:endParaRPr lang="sr-Cyrl-RS" dirty="0" smtClean="0"/>
          </a:p>
          <a:p>
            <a:r>
              <a:rPr lang="sr-Cyrl-RS" dirty="0" smtClean="0"/>
              <a:t>И</a:t>
            </a:r>
            <a:r>
              <a:rPr lang="en-US" dirty="0" err="1" smtClean="0"/>
              <a:t>змеђу</a:t>
            </a:r>
            <a:r>
              <a:rPr lang="en-US" dirty="0" smtClean="0"/>
              <a:t> </a:t>
            </a:r>
            <a:r>
              <a:rPr lang="en-US" dirty="0" err="1"/>
              <a:t>корнеоцита</a:t>
            </a:r>
            <a:r>
              <a:rPr lang="en-US" dirty="0"/>
              <a:t> </a:t>
            </a:r>
            <a:r>
              <a:rPr lang="en-US" dirty="0" err="1"/>
              <a:t>налази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интерцелуларни</a:t>
            </a:r>
            <a:r>
              <a:rPr lang="en-US" dirty="0"/>
              <a:t> </a:t>
            </a:r>
            <a:r>
              <a:rPr lang="en-US" dirty="0" err="1"/>
              <a:t>простор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састоји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двослојне</a:t>
            </a:r>
            <a:r>
              <a:rPr lang="en-US" dirty="0"/>
              <a:t> </a:t>
            </a:r>
            <a:r>
              <a:rPr lang="en-US" dirty="0" err="1"/>
              <a:t>липидне</a:t>
            </a:r>
            <a:r>
              <a:rPr lang="en-US" dirty="0"/>
              <a:t> </a:t>
            </a:r>
            <a:r>
              <a:rPr lang="en-US" dirty="0" err="1" smtClean="0"/>
              <a:t>мембране</a:t>
            </a:r>
            <a:endParaRPr lang="sr-Latn-RS" dirty="0"/>
          </a:p>
          <a:p>
            <a:r>
              <a:rPr lang="en-US" dirty="0" smtClean="0"/>
              <a:t>,,</a:t>
            </a:r>
            <a:r>
              <a:rPr lang="sr-Cyrl-RS" b="1" dirty="0" smtClean="0"/>
              <a:t>Ц</a:t>
            </a:r>
            <a:r>
              <a:rPr lang="en-US" b="1" dirty="0"/>
              <a:t>и</a:t>
            </a:r>
            <a:r>
              <a:rPr lang="sr-Cyrl-RS" b="1" dirty="0"/>
              <a:t>г</a:t>
            </a:r>
            <a:r>
              <a:rPr lang="en-US" b="1" dirty="0" err="1"/>
              <a:t>ла</a:t>
            </a:r>
            <a:r>
              <a:rPr lang="en-US" b="1" dirty="0"/>
              <a:t> и </a:t>
            </a:r>
            <a:r>
              <a:rPr lang="en-US" b="1" dirty="0" err="1"/>
              <a:t>малтер</a:t>
            </a:r>
            <a:r>
              <a:rPr lang="en-US" dirty="0"/>
              <a:t>". </a:t>
            </a:r>
            <a:endParaRPr lang="sr-Cyrl-RS" dirty="0"/>
          </a:p>
          <a:p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1624768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Грађа коже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Испод</a:t>
            </a:r>
            <a:r>
              <a:rPr lang="en-US" dirty="0"/>
              <a:t> </a:t>
            </a:r>
            <a:r>
              <a:rPr lang="sr-Latn-RS" dirty="0" smtClean="0"/>
              <a:t>SC</a:t>
            </a:r>
            <a:r>
              <a:rPr lang="en-US" dirty="0" smtClean="0"/>
              <a:t> </a:t>
            </a:r>
            <a:r>
              <a:rPr lang="en-US" dirty="0" err="1"/>
              <a:t>налази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вијабилни</a:t>
            </a:r>
            <a:r>
              <a:rPr lang="en-US" dirty="0"/>
              <a:t> </a:t>
            </a:r>
            <a:r>
              <a:rPr lang="en-US" dirty="0" err="1"/>
              <a:t>епидермис</a:t>
            </a:r>
            <a:r>
              <a:rPr lang="en-US" dirty="0"/>
              <a:t>, </a:t>
            </a:r>
            <a:r>
              <a:rPr lang="en-US" dirty="0" err="1"/>
              <a:t>затим</a:t>
            </a:r>
            <a:r>
              <a:rPr lang="en-US" dirty="0"/>
              <a:t> </a:t>
            </a:r>
            <a:r>
              <a:rPr lang="en-US" dirty="0" err="1"/>
              <a:t>дермис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садржи</a:t>
            </a:r>
            <a:r>
              <a:rPr lang="en-US" dirty="0"/>
              <a:t> </a:t>
            </a:r>
            <a:r>
              <a:rPr lang="en-US" dirty="0" err="1"/>
              <a:t>крвне</a:t>
            </a:r>
            <a:r>
              <a:rPr lang="en-US" dirty="0"/>
              <a:t>, </a:t>
            </a:r>
            <a:r>
              <a:rPr lang="en-US" dirty="0" err="1"/>
              <a:t>лимфне</a:t>
            </a:r>
            <a:r>
              <a:rPr lang="en-US" dirty="0"/>
              <a:t> </a:t>
            </a:r>
            <a:r>
              <a:rPr lang="en-US" dirty="0" err="1"/>
              <a:t>судове</a:t>
            </a:r>
            <a:r>
              <a:rPr lang="en-US" dirty="0"/>
              <a:t>, </a:t>
            </a:r>
            <a:r>
              <a:rPr lang="en-US" dirty="0" err="1"/>
              <a:t>нервне</a:t>
            </a:r>
            <a:r>
              <a:rPr lang="en-US" dirty="0"/>
              <a:t> </a:t>
            </a:r>
            <a:r>
              <a:rPr lang="en-US" dirty="0" err="1"/>
              <a:t>завршетке</a:t>
            </a:r>
            <a:r>
              <a:rPr lang="en-US" dirty="0"/>
              <a:t>, </a:t>
            </a:r>
            <a:r>
              <a:rPr lang="en-US" dirty="0" err="1"/>
              <a:t>фоликуле</a:t>
            </a:r>
            <a:r>
              <a:rPr lang="en-US" dirty="0"/>
              <a:t> </a:t>
            </a:r>
            <a:r>
              <a:rPr lang="en-US" dirty="0" err="1"/>
              <a:t>длака</a:t>
            </a:r>
            <a:r>
              <a:rPr lang="en-US" dirty="0"/>
              <a:t>, </a:t>
            </a:r>
            <a:r>
              <a:rPr lang="en-US" dirty="0" err="1"/>
              <a:t>знојне</a:t>
            </a:r>
            <a:r>
              <a:rPr lang="en-US" dirty="0"/>
              <a:t> </a:t>
            </a:r>
            <a:r>
              <a:rPr lang="en-US" dirty="0" err="1"/>
              <a:t>жлезде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/>
              <a:t>Кожа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стално</a:t>
            </a:r>
            <a:r>
              <a:rPr lang="en-US" dirty="0"/>
              <a:t> </a:t>
            </a:r>
            <a:r>
              <a:rPr lang="en-US" dirty="0" err="1"/>
              <a:t>мења</a:t>
            </a:r>
            <a:r>
              <a:rPr lang="en-US" dirty="0"/>
              <a:t> и </a:t>
            </a:r>
            <a:r>
              <a:rPr lang="en-US" dirty="0" err="1"/>
              <a:t>садржи</a:t>
            </a:r>
            <a:r>
              <a:rPr lang="en-US" dirty="0"/>
              <a:t> </a:t>
            </a:r>
            <a:r>
              <a:rPr lang="en-US" dirty="0" err="1"/>
              <a:t>бројне</a:t>
            </a:r>
            <a:r>
              <a:rPr lang="en-US" dirty="0"/>
              <a:t> </a:t>
            </a:r>
            <a:r>
              <a:rPr lang="en-US" dirty="0" err="1"/>
              <a:t>специјализоване</a:t>
            </a:r>
            <a:r>
              <a:rPr lang="en-US" dirty="0"/>
              <a:t> </a:t>
            </a:r>
            <a:r>
              <a:rPr lang="en-US" dirty="0" err="1"/>
              <a:t>ћелије</a:t>
            </a:r>
            <a:r>
              <a:rPr lang="en-US" dirty="0"/>
              <a:t> и </a:t>
            </a:r>
            <a:r>
              <a:rPr lang="en-US" dirty="0" err="1"/>
              <a:t>структуре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2360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2258</TotalTime>
  <Words>1818</Words>
  <Application>Microsoft Office PowerPoint</Application>
  <PresentationFormat>On-screen Show (4:3)</PresentationFormat>
  <Paragraphs>262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Calibri</vt:lpstr>
      <vt:lpstr>Cambria</vt:lpstr>
      <vt:lpstr>Century Schoolbook</vt:lpstr>
      <vt:lpstr>Times New Roman</vt:lpstr>
      <vt:lpstr>Wingdings</vt:lpstr>
      <vt:lpstr>Wingdings 2</vt:lpstr>
      <vt:lpstr>Oriel</vt:lpstr>
      <vt:lpstr>Универзитет у Крагујевцу Факултет медицинских наука</vt:lpstr>
      <vt:lpstr>Испорука лекова преко коже</vt:lpstr>
      <vt:lpstr>Предности</vt:lpstr>
      <vt:lpstr>Недостаци</vt:lpstr>
      <vt:lpstr>PowerPoint Presentation</vt:lpstr>
      <vt:lpstr>Кожа</vt:lpstr>
      <vt:lpstr>Грађа коже</vt:lpstr>
      <vt:lpstr>stratum corneum </vt:lpstr>
      <vt:lpstr>Грађа коже</vt:lpstr>
      <vt:lpstr>        Транспорт активних супстанци кроз кожу</vt:lpstr>
      <vt:lpstr>        Транспорт активних супстанци кроз кожу</vt:lpstr>
      <vt:lpstr>Пасивна дифузија </vt:lpstr>
      <vt:lpstr>        Транспорт активних супстанци кроз кожу</vt:lpstr>
      <vt:lpstr>фактори који утичу на транспорт лека кроз кожу</vt:lpstr>
      <vt:lpstr>Физиолошки фактори</vt:lpstr>
      <vt:lpstr>Стање коже </vt:lpstr>
      <vt:lpstr>Ензими</vt:lpstr>
      <vt:lpstr>Физичко-хемијски фактори</vt:lpstr>
      <vt:lpstr>Молекулска маса. </vt:lpstr>
      <vt:lpstr>Растворљивост и партициони коефицијент</vt:lpstr>
      <vt:lpstr>Степен јонизације</vt:lpstr>
      <vt:lpstr>Фармацеутско-технолошки фактори који утичу на транспорт лека кроз кожу</vt:lpstr>
      <vt:lpstr>Дозирани облици </vt:lpstr>
      <vt:lpstr>Почучврсти препарати за кожу</vt:lpstr>
      <vt:lpstr>Подлоге за израду получврстих препарата</vt:lpstr>
      <vt:lpstr>Кремови </vt:lpstr>
      <vt:lpstr>Масти</vt:lpstr>
      <vt:lpstr>Гелови</vt:lpstr>
      <vt:lpstr>Пасте</vt:lpstr>
      <vt:lpstr>Течни препарати за кожу</vt:lpstr>
      <vt:lpstr>Раствори</vt:lpstr>
      <vt:lpstr>Емулзије</vt:lpstr>
      <vt:lpstr>Суспензије</vt:lpstr>
      <vt:lpstr>Лосиони </vt:lpstr>
      <vt:lpstr>Линименти</vt:lpstr>
      <vt:lpstr>PowerPoint Presentation</vt:lpstr>
      <vt:lpstr>Трансдермални фластери </vt:lpstr>
      <vt:lpstr>Трансдермални фластери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Универзитет у Крагујевцу Факултет медицинских наука</dc:title>
  <dc:creator>marijana</dc:creator>
  <cp:lastModifiedBy>Jovana Bradic</cp:lastModifiedBy>
  <cp:revision>27</cp:revision>
  <dcterms:created xsi:type="dcterms:W3CDTF">2020-11-06T09:56:19Z</dcterms:created>
  <dcterms:modified xsi:type="dcterms:W3CDTF">2022-09-01T07:11:19Z</dcterms:modified>
</cp:coreProperties>
</file>